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010B-E96D-46E5-81BE-97C7194C317A}" type="datetimeFigureOut">
              <a:rPr lang="de-DE" smtClean="0"/>
              <a:pPr/>
              <a:t>19.07.2021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1D31-E0DB-4BD6-9F33-46213DCA23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010B-E96D-46E5-81BE-97C7194C317A}" type="datetimeFigureOut">
              <a:rPr lang="de-DE" smtClean="0"/>
              <a:pPr/>
              <a:t>19.07.2021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1D31-E0DB-4BD6-9F33-46213DCA23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010B-E96D-46E5-81BE-97C7194C317A}" type="datetimeFigureOut">
              <a:rPr lang="de-DE" smtClean="0"/>
              <a:pPr/>
              <a:t>19.07.2021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1D31-E0DB-4BD6-9F33-46213DCA23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010B-E96D-46E5-81BE-97C7194C317A}" type="datetimeFigureOut">
              <a:rPr lang="de-DE" smtClean="0"/>
              <a:pPr/>
              <a:t>19.07.2021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1D31-E0DB-4BD6-9F33-46213DCA23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010B-E96D-46E5-81BE-97C7194C317A}" type="datetimeFigureOut">
              <a:rPr lang="de-DE" smtClean="0"/>
              <a:pPr/>
              <a:t>19.07.2021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1D31-E0DB-4BD6-9F33-46213DCA23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010B-E96D-46E5-81BE-97C7194C317A}" type="datetimeFigureOut">
              <a:rPr lang="de-DE" smtClean="0"/>
              <a:pPr/>
              <a:t>19.07.2021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1D31-E0DB-4BD6-9F33-46213DCA23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010B-E96D-46E5-81BE-97C7194C317A}" type="datetimeFigureOut">
              <a:rPr lang="de-DE" smtClean="0"/>
              <a:pPr/>
              <a:t>19.07.2021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1D31-E0DB-4BD6-9F33-46213DCA23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010B-E96D-46E5-81BE-97C7194C317A}" type="datetimeFigureOut">
              <a:rPr lang="de-DE" smtClean="0"/>
              <a:pPr/>
              <a:t>19.07.2021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1D31-E0DB-4BD6-9F33-46213DCA23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010B-E96D-46E5-81BE-97C7194C317A}" type="datetimeFigureOut">
              <a:rPr lang="de-DE" smtClean="0"/>
              <a:pPr/>
              <a:t>19.07.2021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1D31-E0DB-4BD6-9F33-46213DCA23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010B-E96D-46E5-81BE-97C7194C317A}" type="datetimeFigureOut">
              <a:rPr lang="de-DE" smtClean="0"/>
              <a:pPr/>
              <a:t>19.07.2021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1D31-E0DB-4BD6-9F33-46213DCA23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010B-E96D-46E5-81BE-97C7194C317A}" type="datetimeFigureOut">
              <a:rPr lang="de-DE" smtClean="0"/>
              <a:pPr/>
              <a:t>19.07.2021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1D31-E0DB-4BD6-9F33-46213DCA23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7010B-E96D-46E5-81BE-97C7194C317A}" type="datetimeFigureOut">
              <a:rPr lang="de-DE" smtClean="0"/>
              <a:pPr/>
              <a:t>19.07.2021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41D31-E0DB-4BD6-9F33-46213DCA23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63688" y="620688"/>
            <a:ext cx="510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Straßenübersicht Ortschaft </a:t>
            </a:r>
            <a:r>
              <a:rPr lang="de-DE" dirty="0" err="1"/>
              <a:t>Edderitz</a:t>
            </a:r>
            <a:r>
              <a:rPr lang="de-DE" dirty="0"/>
              <a:t> Ortsteil </a:t>
            </a:r>
            <a:r>
              <a:rPr lang="de-DE" dirty="0" err="1"/>
              <a:t>Edderitz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268760"/>
            <a:ext cx="36338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de-DE" dirty="0"/>
              <a:t>Am Flutgraben</a:t>
            </a:r>
          </a:p>
          <a:p>
            <a:pPr marL="342900" indent="-342900">
              <a:buAutoNum type="arabicPlain" startAt="2"/>
            </a:pPr>
            <a:r>
              <a:rPr lang="de-DE" dirty="0"/>
              <a:t>Angerstraße</a:t>
            </a:r>
          </a:p>
          <a:p>
            <a:pPr marL="342900" indent="-342900">
              <a:buAutoNum type="arabicPlain" startAt="3"/>
            </a:pPr>
            <a:r>
              <a:rPr lang="de-DE" dirty="0"/>
              <a:t>August-Bebel-Straße</a:t>
            </a:r>
          </a:p>
          <a:p>
            <a:pPr marL="342900" indent="-342900">
              <a:buAutoNum type="arabicPlain" startAt="4"/>
            </a:pPr>
            <a:r>
              <a:rPr lang="de-DE" dirty="0"/>
              <a:t>Ernst-Thälmann-Straße</a:t>
            </a:r>
          </a:p>
          <a:p>
            <a:pPr marL="342900" indent="-342900">
              <a:buAutoNum type="arabicPlain" startAt="5"/>
            </a:pPr>
            <a:r>
              <a:rPr lang="de-DE" dirty="0"/>
              <a:t>Gartenweg</a:t>
            </a:r>
          </a:p>
          <a:p>
            <a:pPr marL="342900" indent="-342900">
              <a:buAutoNum type="arabicPlain" startAt="6"/>
            </a:pPr>
            <a:r>
              <a:rPr lang="de-DE" dirty="0"/>
              <a:t>Gottfried-von-Herder-Straße</a:t>
            </a:r>
          </a:p>
          <a:p>
            <a:pPr marL="342900" indent="-342900">
              <a:buAutoNum type="arabicPlain" startAt="7"/>
            </a:pPr>
            <a:r>
              <a:rPr lang="de-DE" dirty="0"/>
              <a:t>Hüttenweg</a:t>
            </a:r>
          </a:p>
          <a:p>
            <a:pPr marL="342900" indent="-342900">
              <a:buAutoNum type="arabicPlain" startAt="8"/>
            </a:pPr>
            <a:r>
              <a:rPr lang="de-DE" dirty="0"/>
              <a:t>John-</a:t>
            </a:r>
            <a:r>
              <a:rPr lang="de-DE" dirty="0" err="1"/>
              <a:t>Schehr</a:t>
            </a:r>
            <a:r>
              <a:rPr lang="de-DE" dirty="0"/>
              <a:t>-Straße</a:t>
            </a:r>
          </a:p>
          <a:p>
            <a:pPr marL="342900" indent="-342900">
              <a:buAutoNum type="arabicPlain" startAt="9"/>
            </a:pPr>
            <a:r>
              <a:rPr lang="de-DE" dirty="0"/>
              <a:t>Karl-Marx-Straße</a:t>
            </a:r>
          </a:p>
          <a:p>
            <a:pPr marL="342900" indent="-342900">
              <a:buAutoNum type="arabicPlain" startAt="10"/>
            </a:pPr>
            <a:r>
              <a:rPr lang="de-DE" dirty="0"/>
              <a:t>Kurt-Eisner-Straße</a:t>
            </a:r>
          </a:p>
          <a:p>
            <a:pPr marL="342900" indent="-342900">
              <a:buAutoNum type="arabicPlain" startAt="11"/>
            </a:pPr>
            <a:r>
              <a:rPr lang="de-DE" dirty="0"/>
              <a:t>Köhlerweg</a:t>
            </a:r>
          </a:p>
          <a:p>
            <a:pPr marL="342900" indent="-342900">
              <a:buAutoNum type="arabicPlain" startAt="12"/>
            </a:pPr>
            <a:r>
              <a:rPr lang="de-DE" dirty="0"/>
              <a:t>Leninplatz</a:t>
            </a:r>
          </a:p>
          <a:p>
            <a:pPr marL="342900" indent="-342900"/>
            <a:r>
              <a:rPr lang="de-DE" dirty="0"/>
              <a:t>13	Lohmannstraße</a:t>
            </a:r>
          </a:p>
          <a:p>
            <a:pPr marL="342900" indent="-342900"/>
            <a:r>
              <a:rPr lang="de-DE" dirty="0"/>
              <a:t>14	Radweg am See</a:t>
            </a:r>
          </a:p>
          <a:p>
            <a:pPr marL="342900" indent="-342900"/>
            <a:r>
              <a:rPr lang="de-DE" dirty="0"/>
              <a:t>15	Rudolf-Breitscheid-Straße</a:t>
            </a:r>
          </a:p>
          <a:p>
            <a:pPr marL="342900" indent="-342900"/>
            <a:r>
              <a:rPr lang="de-DE" dirty="0"/>
              <a:t>16	Schillerstraße</a:t>
            </a:r>
          </a:p>
          <a:p>
            <a:pPr marL="342900" indent="-342900"/>
            <a:endParaRPr lang="de-DE" dirty="0"/>
          </a:p>
          <a:p>
            <a:pPr marL="342900" indent="-342900">
              <a:buAutoNum type="arabicPlain" startAt="8"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54609" y="1264569"/>
            <a:ext cx="38498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dirty="0"/>
              <a:t>17	Schulstraße</a:t>
            </a:r>
          </a:p>
          <a:p>
            <a:pPr marL="342900" indent="-342900"/>
            <a:r>
              <a:rPr lang="de-DE" dirty="0"/>
              <a:t>18	Siedlerhof</a:t>
            </a:r>
          </a:p>
          <a:p>
            <a:pPr marL="342900" indent="-342900"/>
            <a:r>
              <a:rPr lang="de-DE" dirty="0"/>
              <a:t>19	Siedlerweg</a:t>
            </a:r>
          </a:p>
          <a:p>
            <a:pPr marL="342900" indent="-342900"/>
            <a:r>
              <a:rPr lang="de-DE" dirty="0"/>
              <a:t>20	Thomas-</a:t>
            </a:r>
            <a:r>
              <a:rPr lang="de-DE" dirty="0" err="1"/>
              <a:t>Müntzer</a:t>
            </a:r>
            <a:r>
              <a:rPr lang="de-DE" dirty="0"/>
              <a:t>-Ring</a:t>
            </a:r>
          </a:p>
          <a:p>
            <a:pPr marL="342900" indent="-342900"/>
            <a:r>
              <a:rPr lang="de-DE" dirty="0"/>
              <a:t>21	Radweg „Meile“ (Weg an der </a:t>
            </a:r>
            <a:r>
              <a:rPr lang="de-DE" dirty="0" err="1"/>
              <a:t>Werkbahn</a:t>
            </a:r>
            <a:r>
              <a:rPr lang="de-DE" dirty="0"/>
              <a:t>)</a:t>
            </a:r>
          </a:p>
          <a:p>
            <a:pPr marL="342900" indent="-342900"/>
            <a:r>
              <a:rPr lang="de-DE" dirty="0"/>
              <a:t>22	Weg nach </a:t>
            </a:r>
            <a:r>
              <a:rPr lang="de-DE" dirty="0" err="1"/>
              <a:t>Maasdorf</a:t>
            </a:r>
            <a:endParaRPr lang="de-DE" dirty="0"/>
          </a:p>
          <a:p>
            <a:pPr marL="342900" indent="-342900"/>
            <a:r>
              <a:rPr lang="de-DE" dirty="0"/>
              <a:t>23	Weg nach </a:t>
            </a:r>
            <a:r>
              <a:rPr lang="de-DE" dirty="0" err="1"/>
              <a:t>Piethen</a:t>
            </a:r>
            <a:endParaRPr lang="de-DE" dirty="0"/>
          </a:p>
          <a:p>
            <a:pPr marL="342900" indent="-342900"/>
            <a:r>
              <a:rPr lang="de-DE" dirty="0"/>
              <a:t>24	Weg </a:t>
            </a:r>
            <a:r>
              <a:rPr lang="de-DE" dirty="0" err="1"/>
              <a:t>Pilsenhöhe</a:t>
            </a:r>
            <a:r>
              <a:rPr lang="de-DE" dirty="0"/>
              <a:t> nach </a:t>
            </a:r>
            <a:r>
              <a:rPr lang="de-DE" dirty="0" err="1"/>
              <a:t>Wörbzig</a:t>
            </a:r>
            <a:endParaRPr lang="de-DE" dirty="0"/>
          </a:p>
          <a:p>
            <a:pPr marL="342900" indent="-342900"/>
            <a:r>
              <a:rPr lang="de-DE" dirty="0"/>
              <a:t>25	Weg zum Alten Dorf</a:t>
            </a:r>
          </a:p>
          <a:p>
            <a:pPr marL="342900" indent="-342900"/>
            <a:r>
              <a:rPr lang="de-DE" dirty="0"/>
              <a:t>26	Werkstraße</a:t>
            </a:r>
          </a:p>
          <a:p>
            <a:pPr marL="342900" indent="-342900"/>
            <a:r>
              <a:rPr lang="de-DE" dirty="0"/>
              <a:t>27	Köthener Straße und Thomas Müntzer-Ring Bereich K 2075</a:t>
            </a:r>
          </a:p>
          <a:p>
            <a:pPr marL="342900" indent="-342900"/>
            <a:r>
              <a:rPr lang="de-DE" dirty="0"/>
              <a:t>28	Kurt-Eisner-Straße Bereich K 2073</a:t>
            </a:r>
          </a:p>
          <a:p>
            <a:pPr marL="342900" indent="-342900"/>
            <a:r>
              <a:rPr lang="de-DE" dirty="0"/>
              <a:t>29	Teichstraße Bereich K 2073</a:t>
            </a:r>
          </a:p>
          <a:p>
            <a:pPr marL="342900" indent="-342900"/>
            <a:r>
              <a:rPr lang="de-DE" dirty="0"/>
              <a:t>30	Hüttenweg Bereich K 2073</a:t>
            </a:r>
          </a:p>
          <a:p>
            <a:pPr marL="342900" indent="-342900">
              <a:buAutoNum type="arabicPlain" startAt="31"/>
            </a:pPr>
            <a:r>
              <a:rPr lang="de-DE" dirty="0"/>
              <a:t>Am Pfaffendorfer Weg Bereich </a:t>
            </a:r>
          </a:p>
          <a:p>
            <a:pPr marL="342900" indent="-342900"/>
            <a:r>
              <a:rPr lang="de-DE" dirty="0"/>
              <a:t>	K 2073 und L 147</a:t>
            </a:r>
          </a:p>
          <a:p>
            <a:pPr marL="342900" indent="-342900"/>
            <a:endParaRPr lang="de-DE" dirty="0"/>
          </a:p>
          <a:p>
            <a:pPr marL="342900" indent="-342900"/>
            <a:endParaRPr lang="de-DE" dirty="0"/>
          </a:p>
          <a:p>
            <a:pPr marL="342900" indent="-342900">
              <a:buAutoNum type="arabicPlain" startAt="8"/>
            </a:pP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>
            <a:off x="4990600" y="6207549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480024" y="608317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31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5436096" y="2383384"/>
            <a:ext cx="3168352" cy="1152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51520" y="586184"/>
            <a:ext cx="4978800" cy="172819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ussdiagramm: Zusammenführung 12"/>
          <p:cNvSpPr/>
          <p:nvPr/>
        </p:nvSpPr>
        <p:spPr>
          <a:xfrm>
            <a:off x="8348151" y="354416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" name="Minus 13"/>
          <p:cNvSpPr/>
          <p:nvPr/>
        </p:nvSpPr>
        <p:spPr>
          <a:xfrm rot="1260000">
            <a:off x="8440010" y="3516453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696812" y="5905384"/>
            <a:ext cx="5006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700" dirty="0"/>
              <a:t>6</a:t>
            </a:r>
          </a:p>
        </p:txBody>
      </p:sp>
      <p:sp>
        <p:nvSpPr>
          <p:cNvPr id="15" name="Minus 24">
            <a:extLst>
              <a:ext uri="{FF2B5EF4-FFF2-40B4-BE49-F238E27FC236}">
                <a16:creationId xmlns:a16="http://schemas.microsoft.com/office/drawing/2014/main" id="{3AE281FD-22AB-4C4F-AF0C-E87490C8A623}"/>
              </a:ext>
            </a:extLst>
          </p:cNvPr>
          <p:cNvSpPr/>
          <p:nvPr/>
        </p:nvSpPr>
        <p:spPr>
          <a:xfrm>
            <a:off x="6012160" y="6120367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81DC702-660C-4763-94C0-6EF4B991AA0A}"/>
              </a:ext>
            </a:extLst>
          </p:cNvPr>
          <p:cNvSpPr txBox="1"/>
          <p:nvPr/>
        </p:nvSpPr>
        <p:spPr>
          <a:xfrm>
            <a:off x="6112581" y="6075540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Bushaltestellen (LBW</a:t>
            </a:r>
          </a:p>
          <a:p>
            <a:r>
              <a:rPr lang="de-DE" sz="1000" dirty="0"/>
              <a:t>bzw. massiv)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Gerade Verbindung 19"/>
          <p:cNvCxnSpPr/>
          <p:nvPr/>
        </p:nvCxnSpPr>
        <p:spPr>
          <a:xfrm>
            <a:off x="4881073" y="6117895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385129" y="598899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</a:t>
            </a:r>
          </a:p>
        </p:txBody>
      </p:sp>
      <p:cxnSp>
        <p:nvCxnSpPr>
          <p:cNvPr id="22" name="Gerade Verbindung 21"/>
          <p:cNvCxnSpPr/>
          <p:nvPr/>
        </p:nvCxnSpPr>
        <p:spPr>
          <a:xfrm>
            <a:off x="4880057" y="6268113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383593" y="6136389"/>
            <a:ext cx="1059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4 </a:t>
            </a:r>
            <a:r>
              <a:rPr lang="de-DE" sz="500" dirty="0"/>
              <a:t>(siehe auch andere Übersicht)</a:t>
            </a:r>
            <a:endParaRPr lang="de-DE" sz="800" dirty="0"/>
          </a:p>
        </p:txBody>
      </p:sp>
      <p:cxnSp>
        <p:nvCxnSpPr>
          <p:cNvPr id="24" name="Gerade Verbindung 23"/>
          <p:cNvCxnSpPr/>
          <p:nvPr/>
        </p:nvCxnSpPr>
        <p:spPr>
          <a:xfrm>
            <a:off x="4880057" y="6405927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inus 24"/>
          <p:cNvSpPr/>
          <p:nvPr/>
        </p:nvSpPr>
        <p:spPr>
          <a:xfrm>
            <a:off x="7062979" y="5418043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cxnSp>
        <p:nvCxnSpPr>
          <p:cNvPr id="26" name="Gerade Verbindung 25"/>
          <p:cNvCxnSpPr/>
          <p:nvPr/>
        </p:nvCxnSpPr>
        <p:spPr>
          <a:xfrm>
            <a:off x="6400338" y="6120886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6904394" y="599199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</a:t>
            </a:r>
          </a:p>
        </p:txBody>
      </p:sp>
      <p:cxnSp>
        <p:nvCxnSpPr>
          <p:cNvPr id="30" name="Gerade Verbindung 29"/>
          <p:cNvCxnSpPr/>
          <p:nvPr/>
        </p:nvCxnSpPr>
        <p:spPr>
          <a:xfrm>
            <a:off x="6398827" y="6405581"/>
            <a:ext cx="504056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6901211" y="6281219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10 </a:t>
            </a:r>
            <a:endParaRPr lang="de-DE" sz="800" dirty="0"/>
          </a:p>
        </p:txBody>
      </p:sp>
      <p:cxnSp>
        <p:nvCxnSpPr>
          <p:cNvPr id="32" name="Gerade Verbindung 31"/>
          <p:cNvCxnSpPr/>
          <p:nvPr/>
        </p:nvCxnSpPr>
        <p:spPr>
          <a:xfrm>
            <a:off x="7185766" y="6117470"/>
            <a:ext cx="50405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7668959" y="598778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</a:t>
            </a:r>
          </a:p>
        </p:txBody>
      </p:sp>
      <p:cxnSp>
        <p:nvCxnSpPr>
          <p:cNvPr id="34" name="Gerade Verbindung 33"/>
          <p:cNvCxnSpPr/>
          <p:nvPr/>
        </p:nvCxnSpPr>
        <p:spPr>
          <a:xfrm>
            <a:off x="7380312" y="4789121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869736" y="4664749"/>
            <a:ext cx="9396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27 </a:t>
            </a:r>
            <a:r>
              <a:rPr lang="de-DE" sz="600" dirty="0"/>
              <a:t>(siehe auch andere</a:t>
            </a:r>
          </a:p>
          <a:p>
            <a:r>
              <a:rPr lang="de-DE" sz="600" dirty="0"/>
              <a:t>         Übersicht)</a:t>
            </a:r>
            <a:endParaRPr lang="de-DE" sz="1000" dirty="0"/>
          </a:p>
          <a:p>
            <a:endParaRPr lang="de-DE" sz="1000" dirty="0"/>
          </a:p>
        </p:txBody>
      </p:sp>
      <p:sp>
        <p:nvSpPr>
          <p:cNvPr id="36" name="Textfeld 35"/>
          <p:cNvSpPr txBox="1"/>
          <p:nvPr/>
        </p:nvSpPr>
        <p:spPr>
          <a:xfrm>
            <a:off x="7163400" y="537321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Bushalte-</a:t>
            </a:r>
          </a:p>
          <a:p>
            <a:r>
              <a:rPr lang="de-DE" sz="1000" dirty="0"/>
              <a:t>stellen (LBW</a:t>
            </a:r>
          </a:p>
          <a:p>
            <a:r>
              <a:rPr lang="de-DE" sz="1000" dirty="0"/>
              <a:t>bzw. massiv)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381623" y="6283779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 </a:t>
            </a:r>
            <a:r>
              <a:rPr lang="de-DE" sz="500" dirty="0"/>
              <a:t>(siehe auch andere Übersicht)</a:t>
            </a:r>
            <a:endParaRPr lang="de-DE" sz="1000" dirty="0"/>
          </a:p>
          <a:p>
            <a:endParaRPr lang="de-DE" sz="1000" dirty="0"/>
          </a:p>
        </p:txBody>
      </p:sp>
      <p:sp>
        <p:nvSpPr>
          <p:cNvPr id="38" name="Flussdiagramm: Zusammenführung 37"/>
          <p:cNvSpPr/>
          <p:nvPr/>
        </p:nvSpPr>
        <p:spPr>
          <a:xfrm>
            <a:off x="3163964" y="40678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41" name="Gerade Verbindung 40"/>
          <p:cNvCxnSpPr/>
          <p:nvPr/>
        </p:nvCxnSpPr>
        <p:spPr>
          <a:xfrm>
            <a:off x="6401281" y="6265876"/>
            <a:ext cx="504056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6905947" y="614472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9</a:t>
            </a:r>
          </a:p>
        </p:txBody>
      </p:sp>
      <p:cxnSp>
        <p:nvCxnSpPr>
          <p:cNvPr id="49" name="Gerade Verbindung 48"/>
          <p:cNvCxnSpPr/>
          <p:nvPr/>
        </p:nvCxnSpPr>
        <p:spPr>
          <a:xfrm>
            <a:off x="7193118" y="6264365"/>
            <a:ext cx="50405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7668932" y="613930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</a:t>
            </a:r>
          </a:p>
        </p:txBody>
      </p:sp>
      <p:cxnSp>
        <p:nvCxnSpPr>
          <p:cNvPr id="51" name="Gerade Verbindung 50"/>
          <p:cNvCxnSpPr/>
          <p:nvPr/>
        </p:nvCxnSpPr>
        <p:spPr>
          <a:xfrm>
            <a:off x="7192894" y="6407241"/>
            <a:ext cx="504056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7664504" y="628202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16</a:t>
            </a:r>
          </a:p>
        </p:txBody>
      </p:sp>
      <p:cxnSp>
        <p:nvCxnSpPr>
          <p:cNvPr id="53" name="Gerade Verbindung 52"/>
          <p:cNvCxnSpPr/>
          <p:nvPr/>
        </p:nvCxnSpPr>
        <p:spPr>
          <a:xfrm rot="120000" flipV="1">
            <a:off x="3156384" y="3974384"/>
            <a:ext cx="828000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rot="-60000">
            <a:off x="4060184" y="3972940"/>
            <a:ext cx="558000" cy="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ussdiagramm: Zusammenführung 57"/>
          <p:cNvSpPr/>
          <p:nvPr/>
        </p:nvSpPr>
        <p:spPr>
          <a:xfrm>
            <a:off x="3530140" y="40463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9" name="Flussdiagramm: Zusammenführung 58"/>
          <p:cNvSpPr/>
          <p:nvPr/>
        </p:nvSpPr>
        <p:spPr>
          <a:xfrm>
            <a:off x="3899384" y="401571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60" name="Gerade Verbindung 59"/>
          <p:cNvCxnSpPr/>
          <p:nvPr/>
        </p:nvCxnSpPr>
        <p:spPr>
          <a:xfrm flipV="1">
            <a:off x="4413559" y="511175"/>
            <a:ext cx="288032" cy="50405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rot="-360000" flipV="1">
            <a:off x="4154494" y="1023886"/>
            <a:ext cx="288032" cy="50405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rot="120000" flipV="1">
            <a:off x="4064555" y="1527943"/>
            <a:ext cx="110820" cy="7978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rot="-120000" flipV="1">
            <a:off x="3993555" y="2317927"/>
            <a:ext cx="72008" cy="7920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rot="60000" flipH="1" flipV="1">
            <a:off x="4000698" y="3107634"/>
            <a:ext cx="27643" cy="79411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rot="60000" flipH="1" flipV="1">
            <a:off x="4012603" y="3899722"/>
            <a:ext cx="72009" cy="93610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rot="-540000" flipH="1" flipV="1">
            <a:off x="4065291" y="4833002"/>
            <a:ext cx="212400" cy="25507"/>
          </a:xfrm>
          <a:prstGeom prst="line">
            <a:avLst/>
          </a:prstGeom>
          <a:ln w="155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 rot="120000" flipH="1" flipV="1">
            <a:off x="4255396" y="4854874"/>
            <a:ext cx="55670" cy="64807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rot="120000" flipH="1" flipV="1">
            <a:off x="4244289" y="5615434"/>
            <a:ext cx="92827" cy="109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ussdiagramm: Zusammenführung 83"/>
          <p:cNvSpPr/>
          <p:nvPr/>
        </p:nvSpPr>
        <p:spPr>
          <a:xfrm>
            <a:off x="4348396" y="59001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5" name="Flussdiagramm: Zusammenführung 84"/>
          <p:cNvSpPr/>
          <p:nvPr/>
        </p:nvSpPr>
        <p:spPr>
          <a:xfrm>
            <a:off x="4337568" y="56045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6" name="Flussdiagramm: Zusammenführung 85"/>
          <p:cNvSpPr/>
          <p:nvPr/>
        </p:nvSpPr>
        <p:spPr>
          <a:xfrm>
            <a:off x="4309956" y="48630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7" name="Flussdiagramm: Zusammenführung 86"/>
          <p:cNvSpPr/>
          <p:nvPr/>
        </p:nvSpPr>
        <p:spPr>
          <a:xfrm>
            <a:off x="4095376" y="45121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8" name="Flussdiagramm: Zusammenführung 87"/>
          <p:cNvSpPr/>
          <p:nvPr/>
        </p:nvSpPr>
        <p:spPr>
          <a:xfrm>
            <a:off x="4064876" y="36450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9" name="Flussdiagramm: Zusammenführung 88"/>
          <p:cNvSpPr/>
          <p:nvPr/>
        </p:nvSpPr>
        <p:spPr>
          <a:xfrm>
            <a:off x="4061808" y="28758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0" name="Flussdiagramm: Zusammenführung 89"/>
          <p:cNvSpPr/>
          <p:nvPr/>
        </p:nvSpPr>
        <p:spPr>
          <a:xfrm>
            <a:off x="4095556" y="22584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1" name="Flussdiagramm: Zusammenführung 90"/>
          <p:cNvSpPr/>
          <p:nvPr/>
        </p:nvSpPr>
        <p:spPr>
          <a:xfrm>
            <a:off x="4226480" y="16288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2" name="Flussdiagramm: Zusammenführung 91"/>
          <p:cNvSpPr/>
          <p:nvPr/>
        </p:nvSpPr>
        <p:spPr>
          <a:xfrm>
            <a:off x="4320588" y="8995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7" name="Gerade Verbindung 56"/>
          <p:cNvCxnSpPr/>
          <p:nvPr/>
        </p:nvCxnSpPr>
        <p:spPr>
          <a:xfrm>
            <a:off x="3100032" y="3981208"/>
            <a:ext cx="72008" cy="165618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rot="-360000">
            <a:off x="3238782" y="5281328"/>
            <a:ext cx="0" cy="288032"/>
          </a:xfrm>
          <a:prstGeom prst="line">
            <a:avLst/>
          </a:prstGeom>
          <a:ln w="139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rot="120000">
            <a:off x="3244362" y="5757117"/>
            <a:ext cx="72008" cy="954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lussdiagramm: Zusammenführung 73"/>
          <p:cNvSpPr/>
          <p:nvPr/>
        </p:nvSpPr>
        <p:spPr>
          <a:xfrm>
            <a:off x="3004608" y="45166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6" name="Flussdiagramm: Zusammenführung 75"/>
          <p:cNvSpPr/>
          <p:nvPr/>
        </p:nvSpPr>
        <p:spPr>
          <a:xfrm>
            <a:off x="3029776" y="49840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8" name="Flussdiagramm: Zusammenführung 77"/>
          <p:cNvSpPr/>
          <p:nvPr/>
        </p:nvSpPr>
        <p:spPr>
          <a:xfrm>
            <a:off x="3052320" y="54169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9" name="Flussdiagramm: Zusammenführung 78"/>
          <p:cNvSpPr/>
          <p:nvPr/>
        </p:nvSpPr>
        <p:spPr>
          <a:xfrm>
            <a:off x="3323568" y="59249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82" name="Gerade Verbindung 81"/>
          <p:cNvCxnSpPr/>
          <p:nvPr/>
        </p:nvCxnSpPr>
        <p:spPr>
          <a:xfrm>
            <a:off x="1565772" y="2146013"/>
            <a:ext cx="125908" cy="15619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 rot="180000">
            <a:off x="1675283" y="3706014"/>
            <a:ext cx="45516" cy="5976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lussdiagramm: Zusammenführung 99"/>
          <p:cNvSpPr/>
          <p:nvPr/>
        </p:nvSpPr>
        <p:spPr>
          <a:xfrm>
            <a:off x="1585760" y="37943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1" name="Flussdiagramm: Zusammenführung 100"/>
          <p:cNvSpPr/>
          <p:nvPr/>
        </p:nvSpPr>
        <p:spPr>
          <a:xfrm>
            <a:off x="1545283" y="31034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2" name="Flussdiagramm: Zusammenführung 101"/>
          <p:cNvSpPr/>
          <p:nvPr/>
        </p:nvSpPr>
        <p:spPr>
          <a:xfrm>
            <a:off x="1480418" y="24167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03" name="Gerade Verbindung 102"/>
          <p:cNvCxnSpPr/>
          <p:nvPr/>
        </p:nvCxnSpPr>
        <p:spPr>
          <a:xfrm>
            <a:off x="2175046" y="2064986"/>
            <a:ext cx="144016" cy="1584176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>
            <a:off x="2317318" y="3643309"/>
            <a:ext cx="8276" cy="85002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>
          <a:xfrm>
            <a:off x="2324722" y="4480971"/>
            <a:ext cx="15030" cy="74822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 rot="-180000">
            <a:off x="2354145" y="5226695"/>
            <a:ext cx="0" cy="504056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Flussdiagramm: Zusammenführung 120"/>
          <p:cNvSpPr/>
          <p:nvPr/>
        </p:nvSpPr>
        <p:spPr>
          <a:xfrm>
            <a:off x="2240189" y="53901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2" name="Flussdiagramm: Zusammenführung 121"/>
          <p:cNvSpPr/>
          <p:nvPr/>
        </p:nvSpPr>
        <p:spPr>
          <a:xfrm>
            <a:off x="2208261" y="481655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3" name="Flussdiagramm: Zusammenführung 122"/>
          <p:cNvSpPr/>
          <p:nvPr/>
        </p:nvSpPr>
        <p:spPr>
          <a:xfrm>
            <a:off x="2195736" y="38610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4" name="Flussdiagramm: Zusammenführung 123"/>
          <p:cNvSpPr/>
          <p:nvPr/>
        </p:nvSpPr>
        <p:spPr>
          <a:xfrm>
            <a:off x="2183211" y="34290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5" name="Flussdiagramm: Zusammenführung 124"/>
          <p:cNvSpPr/>
          <p:nvPr/>
        </p:nvSpPr>
        <p:spPr>
          <a:xfrm>
            <a:off x="2163171" y="30288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6" name="Flussdiagramm: Zusammenführung 125"/>
          <p:cNvSpPr/>
          <p:nvPr/>
        </p:nvSpPr>
        <p:spPr>
          <a:xfrm>
            <a:off x="2116213" y="24897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7" name="Flussdiagramm: Zusammenführung 126"/>
          <p:cNvSpPr/>
          <p:nvPr/>
        </p:nvSpPr>
        <p:spPr>
          <a:xfrm>
            <a:off x="2069255" y="209341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81" name="Gerade Verbindung 80"/>
          <p:cNvCxnSpPr/>
          <p:nvPr/>
        </p:nvCxnSpPr>
        <p:spPr>
          <a:xfrm rot="-120000">
            <a:off x="3769173" y="5334876"/>
            <a:ext cx="0" cy="1908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 rot="-180000">
            <a:off x="2334966" y="4046982"/>
            <a:ext cx="756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 rot="-180000">
            <a:off x="2339234" y="4406649"/>
            <a:ext cx="756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/>
          <p:nvPr/>
        </p:nvCxnSpPr>
        <p:spPr>
          <a:xfrm>
            <a:off x="3053914" y="4019259"/>
            <a:ext cx="0" cy="28803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106"/>
          <p:cNvCxnSpPr/>
          <p:nvPr/>
        </p:nvCxnSpPr>
        <p:spPr>
          <a:xfrm rot="-180000">
            <a:off x="2336853" y="4140291"/>
            <a:ext cx="756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lussdiagramm: Verbindungsstelle 107"/>
          <p:cNvSpPr/>
          <p:nvPr/>
        </p:nvSpPr>
        <p:spPr>
          <a:xfrm>
            <a:off x="2613498" y="4146699"/>
            <a:ext cx="180000" cy="180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9" name="Gerade Verbindung 108"/>
          <p:cNvCxnSpPr/>
          <p:nvPr/>
        </p:nvCxnSpPr>
        <p:spPr>
          <a:xfrm rot="-180000">
            <a:off x="2591168" y="4115695"/>
            <a:ext cx="216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10"/>
          <p:cNvCxnSpPr/>
          <p:nvPr/>
        </p:nvCxnSpPr>
        <p:spPr>
          <a:xfrm rot="16140000">
            <a:off x="2326861" y="4263126"/>
            <a:ext cx="190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 rot="-180000">
            <a:off x="2339691" y="4346081"/>
            <a:ext cx="90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lussdiagramm: Zusammenführung 112"/>
          <p:cNvSpPr/>
          <p:nvPr/>
        </p:nvSpPr>
        <p:spPr>
          <a:xfrm>
            <a:off x="2338612" y="410860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4" name="Flussdiagramm: Zusammenführung 113"/>
          <p:cNvSpPr/>
          <p:nvPr/>
        </p:nvSpPr>
        <p:spPr>
          <a:xfrm>
            <a:off x="2673601" y="41533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6" name="Flussdiagramm: Zusammenführung 115"/>
          <p:cNvSpPr/>
          <p:nvPr/>
        </p:nvSpPr>
        <p:spPr>
          <a:xfrm>
            <a:off x="2339752" y="42580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8" name="Flussdiagramm: Zusammenführung 117"/>
          <p:cNvSpPr/>
          <p:nvPr/>
        </p:nvSpPr>
        <p:spPr>
          <a:xfrm>
            <a:off x="2368324" y="44704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9" name="Flussdiagramm: Zusammenführung 118"/>
          <p:cNvSpPr/>
          <p:nvPr/>
        </p:nvSpPr>
        <p:spPr>
          <a:xfrm>
            <a:off x="2646832" y="44561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0" name="Flussdiagramm: Zusammenführung 119"/>
          <p:cNvSpPr/>
          <p:nvPr/>
        </p:nvSpPr>
        <p:spPr>
          <a:xfrm>
            <a:off x="3002110" y="44323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8" name="Minus 127"/>
          <p:cNvSpPr/>
          <p:nvPr/>
        </p:nvSpPr>
        <p:spPr>
          <a:xfrm rot="-300000">
            <a:off x="2643191" y="4017335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cxnSp>
        <p:nvCxnSpPr>
          <p:cNvPr id="129" name="Gerade Verbindung 128"/>
          <p:cNvCxnSpPr/>
          <p:nvPr/>
        </p:nvCxnSpPr>
        <p:spPr>
          <a:xfrm rot="-60000">
            <a:off x="1354622" y="4280571"/>
            <a:ext cx="136064" cy="864096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>
            <a:off x="1495696" y="5137151"/>
            <a:ext cx="79117" cy="83520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Flussdiagramm: Zusammenführung 134"/>
          <p:cNvSpPr/>
          <p:nvPr/>
        </p:nvSpPr>
        <p:spPr>
          <a:xfrm>
            <a:off x="1435576" y="56862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6" name="Flussdiagramm: Zusammenführung 135"/>
          <p:cNvSpPr/>
          <p:nvPr/>
        </p:nvSpPr>
        <p:spPr>
          <a:xfrm>
            <a:off x="1406153" y="517222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7" name="Flussdiagramm: Zusammenführung 136"/>
          <p:cNvSpPr/>
          <p:nvPr/>
        </p:nvSpPr>
        <p:spPr>
          <a:xfrm>
            <a:off x="1291560" y="45711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94" name="Gerade Verbindung 93"/>
          <p:cNvCxnSpPr/>
          <p:nvPr/>
        </p:nvCxnSpPr>
        <p:spPr>
          <a:xfrm>
            <a:off x="3016492" y="1811822"/>
            <a:ext cx="0" cy="21672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lussdiagramm: Zusammenführung 105"/>
          <p:cNvSpPr/>
          <p:nvPr/>
        </p:nvSpPr>
        <p:spPr>
          <a:xfrm>
            <a:off x="2874146" y="21875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0" name="Flussdiagramm: Zusammenführung 129"/>
          <p:cNvSpPr/>
          <p:nvPr/>
        </p:nvSpPr>
        <p:spPr>
          <a:xfrm>
            <a:off x="2898480" y="24495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1" name="Flussdiagramm: Zusammenführung 130"/>
          <p:cNvSpPr/>
          <p:nvPr/>
        </p:nvSpPr>
        <p:spPr>
          <a:xfrm>
            <a:off x="2907148" y="27549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2" name="Flussdiagramm: Zusammenführung 131"/>
          <p:cNvSpPr/>
          <p:nvPr/>
        </p:nvSpPr>
        <p:spPr>
          <a:xfrm>
            <a:off x="2920150" y="30862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4" name="Flussdiagramm: Zusammenführung 133"/>
          <p:cNvSpPr/>
          <p:nvPr/>
        </p:nvSpPr>
        <p:spPr>
          <a:xfrm>
            <a:off x="2920150" y="34176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8" name="Flussdiagramm: Zusammenführung 137"/>
          <p:cNvSpPr/>
          <p:nvPr/>
        </p:nvSpPr>
        <p:spPr>
          <a:xfrm>
            <a:off x="2921144" y="36866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39" name="Gerade Verbindung 138"/>
          <p:cNvCxnSpPr/>
          <p:nvPr/>
        </p:nvCxnSpPr>
        <p:spPr>
          <a:xfrm>
            <a:off x="6876256" y="3884060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feld 139"/>
          <p:cNvSpPr txBox="1"/>
          <p:nvPr/>
        </p:nvSpPr>
        <p:spPr>
          <a:xfrm>
            <a:off x="7347866" y="375884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17</a:t>
            </a:r>
          </a:p>
        </p:txBody>
      </p:sp>
      <p:cxnSp>
        <p:nvCxnSpPr>
          <p:cNvPr id="141" name="Gerade Verbindung 140"/>
          <p:cNvCxnSpPr/>
          <p:nvPr/>
        </p:nvCxnSpPr>
        <p:spPr>
          <a:xfrm>
            <a:off x="1807698" y="4295541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143"/>
          <p:cNvCxnSpPr/>
          <p:nvPr/>
        </p:nvCxnSpPr>
        <p:spPr>
          <a:xfrm flipV="1">
            <a:off x="1374308" y="4295541"/>
            <a:ext cx="439200" cy="7200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Flussdiagramm: Zusammenführung 145"/>
          <p:cNvSpPr/>
          <p:nvPr/>
        </p:nvSpPr>
        <p:spPr>
          <a:xfrm>
            <a:off x="1743050" y="43259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7" name="Minus 146"/>
          <p:cNvSpPr/>
          <p:nvPr/>
        </p:nvSpPr>
        <p:spPr>
          <a:xfrm rot="-300000">
            <a:off x="1461870" y="4150175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cxnSp>
        <p:nvCxnSpPr>
          <p:cNvPr id="148" name="Gerade Verbindung 147"/>
          <p:cNvCxnSpPr/>
          <p:nvPr/>
        </p:nvCxnSpPr>
        <p:spPr>
          <a:xfrm>
            <a:off x="6876256" y="4074884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feld 148"/>
          <p:cNvSpPr txBox="1"/>
          <p:nvPr/>
        </p:nvSpPr>
        <p:spPr>
          <a:xfrm>
            <a:off x="7347866" y="394966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19</a:t>
            </a:r>
          </a:p>
        </p:txBody>
      </p:sp>
      <p:cxnSp>
        <p:nvCxnSpPr>
          <p:cNvPr id="150" name="Gerade Verbindung 149"/>
          <p:cNvCxnSpPr/>
          <p:nvPr/>
        </p:nvCxnSpPr>
        <p:spPr>
          <a:xfrm rot="-360000" flipV="1">
            <a:off x="1571457" y="2040454"/>
            <a:ext cx="648072" cy="7200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 rot="-60000" flipV="1">
            <a:off x="2203263" y="1615204"/>
            <a:ext cx="1360625" cy="38257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156"/>
          <p:cNvCxnSpPr/>
          <p:nvPr/>
        </p:nvCxnSpPr>
        <p:spPr>
          <a:xfrm rot="180000">
            <a:off x="3553680" y="1619803"/>
            <a:ext cx="6084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Flussdiagramm: Zusammenführung 159"/>
          <p:cNvSpPr/>
          <p:nvPr/>
        </p:nvSpPr>
        <p:spPr>
          <a:xfrm>
            <a:off x="3594800" y="14899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1" name="Flussdiagramm: Zusammenführung 160"/>
          <p:cNvSpPr/>
          <p:nvPr/>
        </p:nvSpPr>
        <p:spPr>
          <a:xfrm>
            <a:off x="3008432" y="16423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2" name="Flussdiagramm: Zusammenführung 161"/>
          <p:cNvSpPr/>
          <p:nvPr/>
        </p:nvSpPr>
        <p:spPr>
          <a:xfrm>
            <a:off x="2393728" y="18204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3" name="Flussdiagramm: Zusammenführung 162"/>
          <p:cNvSpPr/>
          <p:nvPr/>
        </p:nvSpPr>
        <p:spPr>
          <a:xfrm>
            <a:off x="2087784" y="19084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4" name="Flussdiagramm: Zusammenführung 163"/>
          <p:cNvSpPr/>
          <p:nvPr/>
        </p:nvSpPr>
        <p:spPr>
          <a:xfrm>
            <a:off x="1609368" y="20068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42" name="Gerade Verbindung 141"/>
          <p:cNvCxnSpPr/>
          <p:nvPr/>
        </p:nvCxnSpPr>
        <p:spPr>
          <a:xfrm>
            <a:off x="6876256" y="4255976"/>
            <a:ext cx="5040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/>
          <p:cNvSpPr txBox="1"/>
          <p:nvPr/>
        </p:nvSpPr>
        <p:spPr>
          <a:xfrm>
            <a:off x="7347866" y="4130759"/>
            <a:ext cx="1125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20 </a:t>
            </a:r>
            <a:r>
              <a:rPr lang="de-DE" sz="500" dirty="0"/>
              <a:t>(siehe auch andere Übersicht)</a:t>
            </a:r>
            <a:endParaRPr lang="de-DE" sz="1000" dirty="0"/>
          </a:p>
        </p:txBody>
      </p:sp>
      <p:cxnSp>
        <p:nvCxnSpPr>
          <p:cNvPr id="145" name="Gerade Verbindung 144"/>
          <p:cNvCxnSpPr/>
          <p:nvPr/>
        </p:nvCxnSpPr>
        <p:spPr>
          <a:xfrm>
            <a:off x="4784834" y="1616872"/>
            <a:ext cx="13536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 flipV="1">
            <a:off x="6124368" y="1188360"/>
            <a:ext cx="72008" cy="43204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erade Verbindung 164"/>
          <p:cNvCxnSpPr/>
          <p:nvPr/>
        </p:nvCxnSpPr>
        <p:spPr>
          <a:xfrm flipV="1">
            <a:off x="6194341" y="767509"/>
            <a:ext cx="0" cy="43204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166"/>
          <p:cNvCxnSpPr/>
          <p:nvPr/>
        </p:nvCxnSpPr>
        <p:spPr>
          <a:xfrm flipH="1" flipV="1">
            <a:off x="6156176" y="335037"/>
            <a:ext cx="38096" cy="43204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168"/>
          <p:cNvCxnSpPr/>
          <p:nvPr/>
        </p:nvCxnSpPr>
        <p:spPr>
          <a:xfrm rot="120000" flipH="1" flipV="1">
            <a:off x="6096736" y="92244"/>
            <a:ext cx="63624" cy="2448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171"/>
          <p:cNvCxnSpPr/>
          <p:nvPr/>
        </p:nvCxnSpPr>
        <p:spPr>
          <a:xfrm rot="-60000" flipH="1">
            <a:off x="5801211" y="1628797"/>
            <a:ext cx="72008" cy="1620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Gerade Verbindung 176"/>
          <p:cNvCxnSpPr/>
          <p:nvPr/>
        </p:nvCxnSpPr>
        <p:spPr>
          <a:xfrm flipH="1">
            <a:off x="5906240" y="1626417"/>
            <a:ext cx="216013" cy="1620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178"/>
          <p:cNvCxnSpPr/>
          <p:nvPr/>
        </p:nvCxnSpPr>
        <p:spPr>
          <a:xfrm rot="120000" flipH="1">
            <a:off x="4746308" y="3225744"/>
            <a:ext cx="1173600" cy="6010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184"/>
          <p:cNvCxnSpPr/>
          <p:nvPr/>
        </p:nvCxnSpPr>
        <p:spPr>
          <a:xfrm rot="480000">
            <a:off x="5868144" y="2924944"/>
            <a:ext cx="9798" cy="315897"/>
          </a:xfrm>
          <a:prstGeom prst="line">
            <a:avLst/>
          </a:prstGeom>
          <a:ln w="1111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Gerade Verbindung 187"/>
          <p:cNvCxnSpPr/>
          <p:nvPr/>
        </p:nvCxnSpPr>
        <p:spPr>
          <a:xfrm rot="-60000" flipH="1">
            <a:off x="5839572" y="3255834"/>
            <a:ext cx="22854" cy="103916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189"/>
          <p:cNvCxnSpPr/>
          <p:nvPr/>
        </p:nvCxnSpPr>
        <p:spPr>
          <a:xfrm rot="-120000" flipH="1">
            <a:off x="5843876" y="4290257"/>
            <a:ext cx="22854" cy="103916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190"/>
          <p:cNvCxnSpPr/>
          <p:nvPr/>
        </p:nvCxnSpPr>
        <p:spPr>
          <a:xfrm flipV="1">
            <a:off x="5822327" y="5320256"/>
            <a:ext cx="43200" cy="576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Gerade Verbindung 192"/>
          <p:cNvCxnSpPr/>
          <p:nvPr/>
        </p:nvCxnSpPr>
        <p:spPr>
          <a:xfrm rot="900000" flipV="1">
            <a:off x="5901759" y="5061808"/>
            <a:ext cx="181449" cy="2808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Gerade Verbindung 195"/>
          <p:cNvCxnSpPr/>
          <p:nvPr/>
        </p:nvCxnSpPr>
        <p:spPr>
          <a:xfrm rot="360000" flipV="1">
            <a:off x="6113018" y="4946938"/>
            <a:ext cx="360040" cy="16553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Flussdiagramm: Zusammenführung 199"/>
          <p:cNvSpPr/>
          <p:nvPr/>
        </p:nvSpPr>
        <p:spPr>
          <a:xfrm>
            <a:off x="6069743" y="5717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1" name="Flussdiagramm: Zusammenführung 200"/>
          <p:cNvSpPr/>
          <p:nvPr/>
        </p:nvSpPr>
        <p:spPr>
          <a:xfrm>
            <a:off x="6063973" y="11997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2" name="Flussdiagramm: Zusammenführung 201"/>
          <p:cNvSpPr/>
          <p:nvPr/>
        </p:nvSpPr>
        <p:spPr>
          <a:xfrm>
            <a:off x="6014928" y="14732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3" name="Flussdiagramm: Zusammenführung 202"/>
          <p:cNvSpPr/>
          <p:nvPr/>
        </p:nvSpPr>
        <p:spPr>
          <a:xfrm>
            <a:off x="5752978" y="15106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4" name="Flussdiagramm: Zusammenführung 203"/>
          <p:cNvSpPr/>
          <p:nvPr/>
        </p:nvSpPr>
        <p:spPr>
          <a:xfrm>
            <a:off x="5346661" y="151074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5" name="Flussdiagramm: Zusammenführung 204"/>
          <p:cNvSpPr/>
          <p:nvPr/>
        </p:nvSpPr>
        <p:spPr>
          <a:xfrm>
            <a:off x="5922842" y="204353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6" name="Flussdiagramm: Zusammenführung 205"/>
          <p:cNvSpPr/>
          <p:nvPr/>
        </p:nvSpPr>
        <p:spPr>
          <a:xfrm>
            <a:off x="5879684" y="261971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7" name="Flussdiagramm: Zusammenführung 206"/>
          <p:cNvSpPr/>
          <p:nvPr/>
        </p:nvSpPr>
        <p:spPr>
          <a:xfrm>
            <a:off x="5715473" y="33022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8" name="Flussdiagramm: Zusammenführung 207"/>
          <p:cNvSpPr/>
          <p:nvPr/>
        </p:nvSpPr>
        <p:spPr>
          <a:xfrm>
            <a:off x="5519527" y="329940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9" name="Flussdiagramm: Zusammenführung 208"/>
          <p:cNvSpPr/>
          <p:nvPr/>
        </p:nvSpPr>
        <p:spPr>
          <a:xfrm>
            <a:off x="5283425" y="330506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0" name="Flussdiagramm: Zusammenführung 209"/>
          <p:cNvSpPr/>
          <p:nvPr/>
        </p:nvSpPr>
        <p:spPr>
          <a:xfrm>
            <a:off x="4911845" y="33108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1" name="Flussdiagramm: Zusammenführung 210"/>
          <p:cNvSpPr/>
          <p:nvPr/>
        </p:nvSpPr>
        <p:spPr>
          <a:xfrm>
            <a:off x="5721243" y="391863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2" name="Flussdiagramm: Zusammenführung 211"/>
          <p:cNvSpPr/>
          <p:nvPr/>
        </p:nvSpPr>
        <p:spPr>
          <a:xfrm>
            <a:off x="5727013" y="44601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3" name="Flussdiagramm: Zusammenführung 212"/>
          <p:cNvSpPr/>
          <p:nvPr/>
        </p:nvSpPr>
        <p:spPr>
          <a:xfrm>
            <a:off x="5738436" y="49527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53" name="Gerade Verbindung 152"/>
          <p:cNvCxnSpPr/>
          <p:nvPr/>
        </p:nvCxnSpPr>
        <p:spPr>
          <a:xfrm rot="240000">
            <a:off x="4070749" y="1263150"/>
            <a:ext cx="178397" cy="998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>
            <a:off x="4339078" y="1149157"/>
            <a:ext cx="353074" cy="7200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flipH="1">
            <a:off x="4655884" y="1181116"/>
            <a:ext cx="83132" cy="31119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Gerade Verbindung 169"/>
          <p:cNvCxnSpPr/>
          <p:nvPr/>
        </p:nvCxnSpPr>
        <p:spPr>
          <a:xfrm flipH="1" flipV="1">
            <a:off x="4655884" y="4263406"/>
            <a:ext cx="144016" cy="24482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Flussdiagramm: Zusammenführung 174"/>
          <p:cNvSpPr/>
          <p:nvPr/>
        </p:nvSpPr>
        <p:spPr>
          <a:xfrm>
            <a:off x="4606925" y="12518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6" name="Flussdiagramm: Zusammenführung 175"/>
          <p:cNvSpPr/>
          <p:nvPr/>
        </p:nvSpPr>
        <p:spPr>
          <a:xfrm>
            <a:off x="4600575" y="155044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8" name="Flussdiagramm: Zusammenführung 177"/>
          <p:cNvSpPr/>
          <p:nvPr/>
        </p:nvSpPr>
        <p:spPr>
          <a:xfrm>
            <a:off x="4594225" y="181624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0" name="Flussdiagramm: Zusammenführung 179"/>
          <p:cNvSpPr/>
          <p:nvPr/>
        </p:nvSpPr>
        <p:spPr>
          <a:xfrm>
            <a:off x="4587875" y="205132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1" name="Flussdiagramm: Zusammenführung 180"/>
          <p:cNvSpPr/>
          <p:nvPr/>
        </p:nvSpPr>
        <p:spPr>
          <a:xfrm>
            <a:off x="4584700" y="235523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2" name="Flussdiagramm: Zusammenführung 181"/>
          <p:cNvSpPr/>
          <p:nvPr/>
        </p:nvSpPr>
        <p:spPr>
          <a:xfrm>
            <a:off x="4575175" y="264961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3" name="Flussdiagramm: Zusammenführung 182"/>
          <p:cNvSpPr/>
          <p:nvPr/>
        </p:nvSpPr>
        <p:spPr>
          <a:xfrm>
            <a:off x="4572000" y="29058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4" name="Flussdiagramm: Zusammenführung 183"/>
          <p:cNvSpPr/>
          <p:nvPr/>
        </p:nvSpPr>
        <p:spPr>
          <a:xfrm>
            <a:off x="4556125" y="324790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6" name="Flussdiagramm: Zusammenführung 185"/>
          <p:cNvSpPr/>
          <p:nvPr/>
        </p:nvSpPr>
        <p:spPr>
          <a:xfrm>
            <a:off x="4546600" y="35730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7" name="Flussdiagramm: Zusammenführung 186"/>
          <p:cNvSpPr/>
          <p:nvPr/>
        </p:nvSpPr>
        <p:spPr>
          <a:xfrm>
            <a:off x="4540250" y="38610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9" name="Flussdiagramm: Zusammenführung 188"/>
          <p:cNvSpPr/>
          <p:nvPr/>
        </p:nvSpPr>
        <p:spPr>
          <a:xfrm>
            <a:off x="4538092" y="40197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2" name="Flussdiagramm: Zusammenführung 191"/>
          <p:cNvSpPr/>
          <p:nvPr/>
        </p:nvSpPr>
        <p:spPr>
          <a:xfrm>
            <a:off x="4543425" y="42930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4" name="Flussdiagramm: Zusammenführung 193"/>
          <p:cNvSpPr/>
          <p:nvPr/>
        </p:nvSpPr>
        <p:spPr>
          <a:xfrm>
            <a:off x="4556125" y="45811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5" name="Flussdiagramm: Zusammenführung 194"/>
          <p:cNvSpPr/>
          <p:nvPr/>
        </p:nvSpPr>
        <p:spPr>
          <a:xfrm>
            <a:off x="4568825" y="484058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7" name="Flussdiagramm: Zusammenführung 196"/>
          <p:cNvSpPr/>
          <p:nvPr/>
        </p:nvSpPr>
        <p:spPr>
          <a:xfrm>
            <a:off x="4575175" y="50343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8" name="Flussdiagramm: Zusammenführung 197"/>
          <p:cNvSpPr/>
          <p:nvPr/>
        </p:nvSpPr>
        <p:spPr>
          <a:xfrm>
            <a:off x="4587875" y="53732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9" name="Flussdiagramm: Zusammenführung 198"/>
          <p:cNvSpPr/>
          <p:nvPr/>
        </p:nvSpPr>
        <p:spPr>
          <a:xfrm>
            <a:off x="4599558" y="561781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4" name="Flussdiagramm: Zusammenführung 213"/>
          <p:cNvSpPr/>
          <p:nvPr/>
        </p:nvSpPr>
        <p:spPr>
          <a:xfrm>
            <a:off x="4612258" y="57735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5" name="Flussdiagramm: Zusammenführung 214"/>
          <p:cNvSpPr/>
          <p:nvPr/>
        </p:nvSpPr>
        <p:spPr>
          <a:xfrm>
            <a:off x="4631308" y="62351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6" name="Flussdiagramm: Zusammenführung 215"/>
          <p:cNvSpPr/>
          <p:nvPr/>
        </p:nvSpPr>
        <p:spPr>
          <a:xfrm>
            <a:off x="4644008" y="649778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1" name="Flussdiagramm: Zusammenführung 170"/>
          <p:cNvSpPr/>
          <p:nvPr/>
        </p:nvSpPr>
        <p:spPr>
          <a:xfrm>
            <a:off x="1619672" y="57297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73" name="Gerade Verbindung 172"/>
          <p:cNvCxnSpPr/>
          <p:nvPr/>
        </p:nvCxnSpPr>
        <p:spPr>
          <a:xfrm>
            <a:off x="7380312" y="4994990"/>
            <a:ext cx="504056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feld 173"/>
          <p:cNvSpPr txBox="1"/>
          <p:nvPr/>
        </p:nvSpPr>
        <p:spPr>
          <a:xfrm>
            <a:off x="7869736" y="487061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28</a:t>
            </a:r>
          </a:p>
        </p:txBody>
      </p:sp>
      <p:cxnSp>
        <p:nvCxnSpPr>
          <p:cNvPr id="217" name="Gerade Verbindung 216"/>
          <p:cNvCxnSpPr/>
          <p:nvPr/>
        </p:nvCxnSpPr>
        <p:spPr>
          <a:xfrm flipV="1">
            <a:off x="1353992" y="5902100"/>
            <a:ext cx="360040" cy="36004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Gerade Verbindung 219"/>
          <p:cNvCxnSpPr/>
          <p:nvPr/>
        </p:nvCxnSpPr>
        <p:spPr>
          <a:xfrm rot="-540000" flipV="1">
            <a:off x="1761212" y="5821816"/>
            <a:ext cx="185288" cy="3321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Gerade Verbindung 221"/>
          <p:cNvCxnSpPr/>
          <p:nvPr/>
        </p:nvCxnSpPr>
        <p:spPr>
          <a:xfrm flipV="1">
            <a:off x="1930066" y="5741911"/>
            <a:ext cx="553702" cy="7649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Gerade Verbindung 225"/>
          <p:cNvCxnSpPr/>
          <p:nvPr/>
        </p:nvCxnSpPr>
        <p:spPr>
          <a:xfrm rot="-120000" flipV="1">
            <a:off x="2495191" y="5730371"/>
            <a:ext cx="648072" cy="448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Gerade Verbindung 227"/>
          <p:cNvCxnSpPr/>
          <p:nvPr/>
        </p:nvCxnSpPr>
        <p:spPr>
          <a:xfrm rot="180000" flipV="1">
            <a:off x="3191734" y="5551852"/>
            <a:ext cx="138820" cy="14401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Gerade Verbindung 231"/>
          <p:cNvCxnSpPr/>
          <p:nvPr/>
        </p:nvCxnSpPr>
        <p:spPr>
          <a:xfrm rot="60000" flipV="1">
            <a:off x="3347864" y="5523003"/>
            <a:ext cx="1368152" cy="72007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Flussdiagramm: Zusammenführung 234"/>
          <p:cNvSpPr/>
          <p:nvPr/>
        </p:nvSpPr>
        <p:spPr>
          <a:xfrm>
            <a:off x="1435266" y="622865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6" name="Flussdiagramm: Zusammenführung 235"/>
          <p:cNvSpPr/>
          <p:nvPr/>
        </p:nvSpPr>
        <p:spPr>
          <a:xfrm>
            <a:off x="1878854" y="569575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7" name="Flussdiagramm: Zusammenführung 236"/>
          <p:cNvSpPr/>
          <p:nvPr/>
        </p:nvSpPr>
        <p:spPr>
          <a:xfrm>
            <a:off x="2247549" y="565836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8" name="Flussdiagramm: Zusammenführung 237"/>
          <p:cNvSpPr/>
          <p:nvPr/>
        </p:nvSpPr>
        <p:spPr>
          <a:xfrm>
            <a:off x="2601819" y="56323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9" name="Flussdiagramm: Zusammenführung 238"/>
          <p:cNvSpPr/>
          <p:nvPr/>
        </p:nvSpPr>
        <p:spPr>
          <a:xfrm>
            <a:off x="3068487" y="55892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0" name="Flussdiagramm: Zusammenführung 239"/>
          <p:cNvSpPr/>
          <p:nvPr/>
        </p:nvSpPr>
        <p:spPr>
          <a:xfrm>
            <a:off x="3509190" y="563251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1" name="Flussdiagramm: Zusammenführung 240"/>
          <p:cNvSpPr/>
          <p:nvPr/>
        </p:nvSpPr>
        <p:spPr>
          <a:xfrm>
            <a:off x="3851920" y="562374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42" name="Gerade Verbindung 241"/>
          <p:cNvCxnSpPr/>
          <p:nvPr/>
        </p:nvCxnSpPr>
        <p:spPr>
          <a:xfrm>
            <a:off x="7380312" y="5179359"/>
            <a:ext cx="50405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feld 242"/>
          <p:cNvSpPr txBox="1"/>
          <p:nvPr/>
        </p:nvSpPr>
        <p:spPr>
          <a:xfrm>
            <a:off x="7869736" y="505498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71003" y="6115243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74539" y="599593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</a:t>
            </a:r>
          </a:p>
        </p:txBody>
      </p:sp>
      <p:cxnSp>
        <p:nvCxnSpPr>
          <p:cNvPr id="5" name="Gerade Verbindung 4"/>
          <p:cNvCxnSpPr/>
          <p:nvPr/>
        </p:nvCxnSpPr>
        <p:spPr>
          <a:xfrm rot="60000" flipV="1">
            <a:off x="3320702" y="2006524"/>
            <a:ext cx="1382400" cy="1892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rot="-60000" flipV="1">
            <a:off x="4810234" y="1875308"/>
            <a:ext cx="1231200" cy="1172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rot="-300000">
            <a:off x="5508991" y="1937215"/>
            <a:ext cx="16366" cy="5616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ussdiagramm: Zusammenführung 15"/>
          <p:cNvSpPr/>
          <p:nvPr/>
        </p:nvSpPr>
        <p:spPr>
          <a:xfrm>
            <a:off x="5553442" y="22612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" name="Flussdiagramm: Zusammenführung 16"/>
          <p:cNvSpPr/>
          <p:nvPr/>
        </p:nvSpPr>
        <p:spPr>
          <a:xfrm>
            <a:off x="5936342" y="17236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" name="Flussdiagramm: Zusammenführung 17"/>
          <p:cNvSpPr/>
          <p:nvPr/>
        </p:nvSpPr>
        <p:spPr>
          <a:xfrm>
            <a:off x="5379328" y="17956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" name="Flussdiagramm: Zusammenführung 18"/>
          <p:cNvSpPr/>
          <p:nvPr/>
        </p:nvSpPr>
        <p:spPr>
          <a:xfrm>
            <a:off x="4833744" y="185968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" name="Flussdiagramm: Zusammenführung 19"/>
          <p:cNvSpPr/>
          <p:nvPr/>
        </p:nvSpPr>
        <p:spPr>
          <a:xfrm>
            <a:off x="4389884" y="18981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" name="Flussdiagramm: Zusammenführung 20"/>
          <p:cNvSpPr/>
          <p:nvPr/>
        </p:nvSpPr>
        <p:spPr>
          <a:xfrm>
            <a:off x="3586366" y="19964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4876989" y="6267248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380525" y="614793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4 </a:t>
            </a:r>
            <a:r>
              <a:rPr lang="de-DE" sz="500" dirty="0"/>
              <a:t>(siehe auch andere Übersicht)</a:t>
            </a:r>
            <a:endParaRPr lang="de-DE" sz="700" dirty="0"/>
          </a:p>
        </p:txBody>
      </p:sp>
      <p:cxnSp>
        <p:nvCxnSpPr>
          <p:cNvPr id="22" name="Gerade Verbindung 21"/>
          <p:cNvCxnSpPr/>
          <p:nvPr/>
        </p:nvCxnSpPr>
        <p:spPr>
          <a:xfrm>
            <a:off x="5935460" y="101292"/>
            <a:ext cx="72008" cy="684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6009092" y="888688"/>
            <a:ext cx="219092" cy="238402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ussdiagramm: Zusammenführung 27"/>
          <p:cNvSpPr/>
          <p:nvPr/>
        </p:nvSpPr>
        <p:spPr>
          <a:xfrm>
            <a:off x="6096440" y="30705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9" name="Flussdiagramm: Zusammenführung 28"/>
          <p:cNvSpPr/>
          <p:nvPr/>
        </p:nvSpPr>
        <p:spPr>
          <a:xfrm>
            <a:off x="6045908" y="26553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0" name="Flussdiagramm: Zusammenführung 29"/>
          <p:cNvSpPr/>
          <p:nvPr/>
        </p:nvSpPr>
        <p:spPr>
          <a:xfrm>
            <a:off x="6002956" y="22741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1" name="Flussdiagramm: Zusammenführung 30"/>
          <p:cNvSpPr/>
          <p:nvPr/>
        </p:nvSpPr>
        <p:spPr>
          <a:xfrm>
            <a:off x="5972276" y="19565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2" name="Flussdiagramm: Zusammenführung 31"/>
          <p:cNvSpPr/>
          <p:nvPr/>
        </p:nvSpPr>
        <p:spPr>
          <a:xfrm>
            <a:off x="6099508" y="9132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3" name="Flussdiagramm: Zusammenführung 32"/>
          <p:cNvSpPr/>
          <p:nvPr/>
        </p:nvSpPr>
        <p:spPr>
          <a:xfrm>
            <a:off x="6136144" y="13100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4" name="Gerade Verbindung 23"/>
          <p:cNvCxnSpPr/>
          <p:nvPr/>
        </p:nvCxnSpPr>
        <p:spPr>
          <a:xfrm>
            <a:off x="4671840" y="1204704"/>
            <a:ext cx="144016" cy="172819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-660000" flipH="1">
            <a:off x="4728631" y="2937246"/>
            <a:ext cx="107800" cy="187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4451840" y="104704"/>
            <a:ext cx="116184" cy="94008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rot="240000">
            <a:off x="4583302" y="576490"/>
            <a:ext cx="72008" cy="378000"/>
          </a:xfrm>
          <a:prstGeom prst="line">
            <a:avLst/>
          </a:prstGeom>
          <a:ln w="149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ussdiagramm: Zusammenführung 43"/>
          <p:cNvSpPr/>
          <p:nvPr/>
        </p:nvSpPr>
        <p:spPr>
          <a:xfrm>
            <a:off x="4756656" y="14406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5" name="Flussdiagramm: Zusammenführung 44"/>
          <p:cNvSpPr/>
          <p:nvPr/>
        </p:nvSpPr>
        <p:spPr>
          <a:xfrm>
            <a:off x="4403688" y="7766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6" name="Flussdiagramm: Zusammenführung 45"/>
          <p:cNvSpPr/>
          <p:nvPr/>
        </p:nvSpPr>
        <p:spPr>
          <a:xfrm>
            <a:off x="4335656" y="2208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47" name="Gerade Verbindung 46"/>
          <p:cNvCxnSpPr/>
          <p:nvPr/>
        </p:nvCxnSpPr>
        <p:spPr>
          <a:xfrm>
            <a:off x="4880057" y="6405927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5381623" y="6283779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 </a:t>
            </a:r>
            <a:r>
              <a:rPr lang="de-DE" sz="500" dirty="0"/>
              <a:t>(siehe auch andere Übersicht)</a:t>
            </a:r>
            <a:endParaRPr lang="de-DE" sz="1000" dirty="0"/>
          </a:p>
          <a:p>
            <a:endParaRPr lang="de-DE" sz="1000" dirty="0"/>
          </a:p>
        </p:txBody>
      </p:sp>
      <p:cxnSp>
        <p:nvCxnSpPr>
          <p:cNvPr id="35" name="Gerade Verbindung 34"/>
          <p:cNvCxnSpPr/>
          <p:nvPr/>
        </p:nvCxnSpPr>
        <p:spPr>
          <a:xfrm>
            <a:off x="5690282" y="6116745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6193818" y="599743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</a:t>
            </a:r>
          </a:p>
        </p:txBody>
      </p:sp>
      <p:cxnSp>
        <p:nvCxnSpPr>
          <p:cNvPr id="38" name="Gerade Verbindung 37"/>
          <p:cNvCxnSpPr/>
          <p:nvPr/>
        </p:nvCxnSpPr>
        <p:spPr>
          <a:xfrm>
            <a:off x="6503059" y="3316249"/>
            <a:ext cx="288032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V="1">
            <a:off x="6075114" y="3316249"/>
            <a:ext cx="432048" cy="316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5575585" y="3347204"/>
            <a:ext cx="499529" cy="4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rot="60000">
            <a:off x="5078475" y="3272889"/>
            <a:ext cx="499529" cy="72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rot="-60000">
            <a:off x="4221636" y="2980019"/>
            <a:ext cx="859494" cy="296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rot="60000">
            <a:off x="3290370" y="2475963"/>
            <a:ext cx="936104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2992662" y="2276872"/>
            <a:ext cx="304823" cy="1917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flipV="1">
            <a:off x="2942567" y="2187931"/>
            <a:ext cx="376831" cy="963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rot="300000" flipV="1">
            <a:off x="2656825" y="2269238"/>
            <a:ext cx="28080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rot="60000">
            <a:off x="2219361" y="2099241"/>
            <a:ext cx="54360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ussdiagramm: Zusammenführung 70"/>
          <p:cNvSpPr/>
          <p:nvPr/>
        </p:nvSpPr>
        <p:spPr>
          <a:xfrm>
            <a:off x="6711031" y="341448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2" name="Flussdiagramm: Zusammenführung 71"/>
          <p:cNvSpPr/>
          <p:nvPr/>
        </p:nvSpPr>
        <p:spPr>
          <a:xfrm>
            <a:off x="6521054" y="335457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3" name="Flussdiagramm: Zusammenführung 72"/>
          <p:cNvSpPr/>
          <p:nvPr/>
        </p:nvSpPr>
        <p:spPr>
          <a:xfrm>
            <a:off x="6098120" y="336424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4" name="Flussdiagramm: Zusammenführung 73"/>
          <p:cNvSpPr/>
          <p:nvPr/>
        </p:nvSpPr>
        <p:spPr>
          <a:xfrm>
            <a:off x="5364088" y="33521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5" name="Flussdiagramm: Zusammenführung 74"/>
          <p:cNvSpPr/>
          <p:nvPr/>
        </p:nvSpPr>
        <p:spPr>
          <a:xfrm>
            <a:off x="4757139" y="322023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6" name="Flussdiagramm: Zusammenführung 75"/>
          <p:cNvSpPr/>
          <p:nvPr/>
        </p:nvSpPr>
        <p:spPr>
          <a:xfrm>
            <a:off x="4281549" y="305630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7" name="Flussdiagramm: Zusammenführung 76"/>
          <p:cNvSpPr/>
          <p:nvPr/>
        </p:nvSpPr>
        <p:spPr>
          <a:xfrm>
            <a:off x="3998355" y="292736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8" name="Flussdiagramm: Zusammenführung 77"/>
          <p:cNvSpPr/>
          <p:nvPr/>
        </p:nvSpPr>
        <p:spPr>
          <a:xfrm>
            <a:off x="3033223" y="241846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9" name="Flussdiagramm: Zusammenführung 78"/>
          <p:cNvSpPr/>
          <p:nvPr/>
        </p:nvSpPr>
        <p:spPr>
          <a:xfrm>
            <a:off x="2635041" y="223631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0" name="Flussdiagramm: Zusammenführung 79"/>
          <p:cNvSpPr/>
          <p:nvPr/>
        </p:nvSpPr>
        <p:spPr>
          <a:xfrm>
            <a:off x="2279277" y="203963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81" name="Gerade Verbindung 80"/>
          <p:cNvCxnSpPr/>
          <p:nvPr/>
        </p:nvCxnSpPr>
        <p:spPr>
          <a:xfrm>
            <a:off x="6632672" y="6126621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feld 81"/>
          <p:cNvSpPr txBox="1"/>
          <p:nvPr/>
        </p:nvSpPr>
        <p:spPr>
          <a:xfrm>
            <a:off x="7136208" y="599373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18</a:t>
            </a:r>
          </a:p>
        </p:txBody>
      </p:sp>
      <p:cxnSp>
        <p:nvCxnSpPr>
          <p:cNvPr id="83" name="Gerade Verbindung 82"/>
          <p:cNvCxnSpPr/>
          <p:nvPr/>
        </p:nvCxnSpPr>
        <p:spPr>
          <a:xfrm flipV="1">
            <a:off x="6670099" y="627266"/>
            <a:ext cx="1234800" cy="14401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 flipH="1" flipV="1">
            <a:off x="7380312" y="689407"/>
            <a:ext cx="144016" cy="12816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 rot="240000" flipH="1" flipV="1">
            <a:off x="7839050" y="636796"/>
            <a:ext cx="72008" cy="421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 rot="240000" flipH="1" flipV="1">
            <a:off x="6897689" y="746448"/>
            <a:ext cx="72008" cy="41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lussdiagramm: Zusammenführung 94"/>
          <p:cNvSpPr/>
          <p:nvPr/>
        </p:nvSpPr>
        <p:spPr>
          <a:xfrm>
            <a:off x="7210334" y="78079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6" name="Flussdiagramm: Zusammenführung 95"/>
          <p:cNvSpPr/>
          <p:nvPr/>
        </p:nvSpPr>
        <p:spPr>
          <a:xfrm>
            <a:off x="7907391" y="70879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64" name="Gerade Verbindung 63"/>
          <p:cNvCxnSpPr/>
          <p:nvPr/>
        </p:nvCxnSpPr>
        <p:spPr>
          <a:xfrm>
            <a:off x="6637597" y="6287486"/>
            <a:ext cx="5040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7131842" y="6157742"/>
            <a:ext cx="7525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 </a:t>
            </a:r>
            <a:r>
              <a:rPr lang="de-DE" sz="500" dirty="0"/>
              <a:t>(siehe auch</a:t>
            </a:r>
          </a:p>
          <a:p>
            <a:r>
              <a:rPr lang="de-DE" sz="500" dirty="0"/>
              <a:t> andere Übersicht)</a:t>
            </a:r>
            <a:endParaRPr lang="de-DE" sz="1000" dirty="0"/>
          </a:p>
        </p:txBody>
      </p:sp>
      <p:cxnSp>
        <p:nvCxnSpPr>
          <p:cNvPr id="67" name="Gerade Verbindung 66"/>
          <p:cNvCxnSpPr/>
          <p:nvPr/>
        </p:nvCxnSpPr>
        <p:spPr>
          <a:xfrm rot="-720000" flipV="1">
            <a:off x="7882035" y="420295"/>
            <a:ext cx="255600" cy="180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rot="420000" flipH="1" flipV="1">
            <a:off x="8084820" y="105546"/>
            <a:ext cx="43200" cy="2988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>
            <a:off x="3027584" y="1416752"/>
            <a:ext cx="216024" cy="72008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ussdiagramm: Zusammenführung 85"/>
          <p:cNvSpPr/>
          <p:nvPr/>
        </p:nvSpPr>
        <p:spPr>
          <a:xfrm>
            <a:off x="2987824" y="16049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8" name="Flussdiagramm: Zusammenführung 87"/>
          <p:cNvSpPr/>
          <p:nvPr/>
        </p:nvSpPr>
        <p:spPr>
          <a:xfrm>
            <a:off x="3083688" y="19247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89" name="Gerade Verbindung 88"/>
          <p:cNvCxnSpPr/>
          <p:nvPr/>
        </p:nvCxnSpPr>
        <p:spPr>
          <a:xfrm>
            <a:off x="6300192" y="5221169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>
            <a:off x="6789616" y="5096797"/>
            <a:ext cx="9396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27 </a:t>
            </a:r>
            <a:r>
              <a:rPr lang="de-DE" sz="600" dirty="0"/>
              <a:t>(siehe auch andere</a:t>
            </a:r>
          </a:p>
          <a:p>
            <a:r>
              <a:rPr lang="de-DE" sz="600" dirty="0"/>
              <a:t>         Übersicht)</a:t>
            </a:r>
            <a:endParaRPr lang="de-DE" sz="1000" dirty="0"/>
          </a:p>
          <a:p>
            <a:endParaRPr lang="de-DE" sz="1000" dirty="0"/>
          </a:p>
        </p:txBody>
      </p:sp>
      <p:sp>
        <p:nvSpPr>
          <p:cNvPr id="92" name="Minus 91"/>
          <p:cNvSpPr/>
          <p:nvPr/>
        </p:nvSpPr>
        <p:spPr>
          <a:xfrm rot="3120000">
            <a:off x="7408977" y="4737020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cxnSp>
        <p:nvCxnSpPr>
          <p:cNvPr id="93" name="Gerade Verbindung 92"/>
          <p:cNvCxnSpPr/>
          <p:nvPr/>
        </p:nvCxnSpPr>
        <p:spPr>
          <a:xfrm flipH="1" flipV="1">
            <a:off x="6516216" y="116632"/>
            <a:ext cx="360040" cy="31683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 rot="660000" flipH="1" flipV="1">
            <a:off x="6811690" y="3244170"/>
            <a:ext cx="216024" cy="57606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 flipV="1">
            <a:off x="6918574" y="3866986"/>
            <a:ext cx="41118" cy="12690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lussdiagramm: Zusammenführung 104"/>
          <p:cNvSpPr/>
          <p:nvPr/>
        </p:nvSpPr>
        <p:spPr>
          <a:xfrm>
            <a:off x="6444208" y="60163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6" name="Flussdiagramm: Zusammenführung 105"/>
          <p:cNvSpPr/>
          <p:nvPr/>
        </p:nvSpPr>
        <p:spPr>
          <a:xfrm>
            <a:off x="6396583" y="20451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7" name="Flussdiagramm: Zusammenführung 106"/>
          <p:cNvSpPr/>
          <p:nvPr/>
        </p:nvSpPr>
        <p:spPr>
          <a:xfrm>
            <a:off x="6474941" y="90237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8" name="Flussdiagramm: Zusammenführung 107"/>
          <p:cNvSpPr/>
          <p:nvPr/>
        </p:nvSpPr>
        <p:spPr>
          <a:xfrm>
            <a:off x="6497166" y="11437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9" name="Flussdiagramm: Zusammenführung 108"/>
          <p:cNvSpPr/>
          <p:nvPr/>
        </p:nvSpPr>
        <p:spPr>
          <a:xfrm>
            <a:off x="6527899" y="145722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0" name="Flussdiagramm: Zusammenführung 109"/>
          <p:cNvSpPr/>
          <p:nvPr/>
        </p:nvSpPr>
        <p:spPr>
          <a:xfrm>
            <a:off x="6553299" y="17008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1" name="Flussdiagramm: Zusammenführung 110"/>
          <p:cNvSpPr/>
          <p:nvPr/>
        </p:nvSpPr>
        <p:spPr>
          <a:xfrm>
            <a:off x="6591399" y="20925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2" name="Flussdiagramm: Zusammenführung 111"/>
          <p:cNvSpPr/>
          <p:nvPr/>
        </p:nvSpPr>
        <p:spPr>
          <a:xfrm>
            <a:off x="6622132" y="238152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3" name="Flussdiagramm: Zusammenführung 112"/>
          <p:cNvSpPr/>
          <p:nvPr/>
        </p:nvSpPr>
        <p:spPr>
          <a:xfrm>
            <a:off x="6638007" y="263056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4" name="Flussdiagramm: Zusammenführung 113"/>
          <p:cNvSpPr/>
          <p:nvPr/>
        </p:nvSpPr>
        <p:spPr>
          <a:xfrm>
            <a:off x="6679282" y="297891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5" name="Flussdiagramm: Zusammenführung 114"/>
          <p:cNvSpPr/>
          <p:nvPr/>
        </p:nvSpPr>
        <p:spPr>
          <a:xfrm>
            <a:off x="6700490" y="318440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7" name="Minus 24">
            <a:extLst>
              <a:ext uri="{FF2B5EF4-FFF2-40B4-BE49-F238E27FC236}">
                <a16:creationId xmlns:a16="http://schemas.microsoft.com/office/drawing/2014/main" id="{FF153A9F-6907-4E53-A377-8B89DCE59F18}"/>
              </a:ext>
            </a:extLst>
          </p:cNvPr>
          <p:cNvSpPr/>
          <p:nvPr/>
        </p:nvSpPr>
        <p:spPr>
          <a:xfrm>
            <a:off x="8017360" y="4913987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084EB192-0BD3-40B8-A436-5A9F560CD992}"/>
              </a:ext>
            </a:extLst>
          </p:cNvPr>
          <p:cNvSpPr txBox="1"/>
          <p:nvPr/>
        </p:nvSpPr>
        <p:spPr>
          <a:xfrm>
            <a:off x="8117781" y="4869160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Bushalte-</a:t>
            </a:r>
          </a:p>
          <a:p>
            <a:r>
              <a:rPr lang="de-DE" sz="1000" dirty="0"/>
              <a:t>stellen (LBW</a:t>
            </a:r>
          </a:p>
          <a:p>
            <a:r>
              <a:rPr lang="de-DE" sz="1000" dirty="0"/>
              <a:t>bzw. massiv)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98194" y="6187447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401730" y="606309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</a:t>
            </a:r>
          </a:p>
        </p:txBody>
      </p:sp>
      <p:cxnSp>
        <p:nvCxnSpPr>
          <p:cNvPr id="5" name="Gerade Verbindung 4"/>
          <p:cNvCxnSpPr/>
          <p:nvPr/>
        </p:nvCxnSpPr>
        <p:spPr>
          <a:xfrm rot="-60000">
            <a:off x="6024945" y="1443216"/>
            <a:ext cx="689638" cy="2592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ussdiagramm: Zusammenführung 9"/>
          <p:cNvSpPr/>
          <p:nvPr/>
        </p:nvSpPr>
        <p:spPr>
          <a:xfrm>
            <a:off x="5924294" y="14847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" name="Flussdiagramm: Zusammenführung 10"/>
          <p:cNvSpPr/>
          <p:nvPr/>
        </p:nvSpPr>
        <p:spPr>
          <a:xfrm>
            <a:off x="5985730" y="174838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" name="Flussdiagramm: Zusammenführung 11"/>
          <p:cNvSpPr/>
          <p:nvPr/>
        </p:nvSpPr>
        <p:spPr>
          <a:xfrm>
            <a:off x="6069412" y="20714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" name="Flussdiagramm: Zusammenführung 12"/>
          <p:cNvSpPr/>
          <p:nvPr/>
        </p:nvSpPr>
        <p:spPr>
          <a:xfrm>
            <a:off x="6163666" y="24017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" name="Flussdiagramm: Zusammenführung 13"/>
          <p:cNvSpPr/>
          <p:nvPr/>
        </p:nvSpPr>
        <p:spPr>
          <a:xfrm>
            <a:off x="6247332" y="27089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" name="Flussdiagramm: Zusammenführung 14"/>
          <p:cNvSpPr/>
          <p:nvPr/>
        </p:nvSpPr>
        <p:spPr>
          <a:xfrm>
            <a:off x="6368016" y="31006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" name="Flussdiagramm: Zusammenführung 15"/>
          <p:cNvSpPr/>
          <p:nvPr/>
        </p:nvSpPr>
        <p:spPr>
          <a:xfrm>
            <a:off x="6546846" y="37678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" name="Flussdiagramm: Zusammenführung 16"/>
          <p:cNvSpPr/>
          <p:nvPr/>
        </p:nvSpPr>
        <p:spPr>
          <a:xfrm>
            <a:off x="6644374" y="40612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" name="Flussdiagramm: Zusammenführung 17"/>
          <p:cNvSpPr/>
          <p:nvPr/>
        </p:nvSpPr>
        <p:spPr>
          <a:xfrm>
            <a:off x="6475924" y="34871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9" name="Gerade Verbindung 18"/>
          <p:cNvCxnSpPr/>
          <p:nvPr/>
        </p:nvCxnSpPr>
        <p:spPr>
          <a:xfrm rot="-1140000">
            <a:off x="6600804" y="3972154"/>
            <a:ext cx="126000" cy="32321"/>
          </a:xfrm>
          <a:prstGeom prst="line">
            <a:avLst/>
          </a:prstGeom>
          <a:ln w="920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leichschenkliges Dreieck 20"/>
          <p:cNvSpPr/>
          <p:nvPr/>
        </p:nvSpPr>
        <p:spPr>
          <a:xfrm rot="360000">
            <a:off x="6615836" y="3854912"/>
            <a:ext cx="79200" cy="900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95752" y="6210396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87100" y="608504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/>
              <a:t>24</a:t>
            </a:r>
            <a:endParaRPr lang="de-DE" sz="1000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4075259" y="526735"/>
            <a:ext cx="1008112" cy="46152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95752" y="6210396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87100" y="608504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</a:t>
            </a:r>
          </a:p>
        </p:txBody>
      </p:sp>
      <p:cxnSp>
        <p:nvCxnSpPr>
          <p:cNvPr id="5" name="Gerade Verbindung 4"/>
          <p:cNvCxnSpPr/>
          <p:nvPr/>
        </p:nvCxnSpPr>
        <p:spPr>
          <a:xfrm rot="120000" flipV="1">
            <a:off x="1850554" y="783754"/>
            <a:ext cx="0" cy="396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V="1">
            <a:off x="1810296" y="1174525"/>
            <a:ext cx="30152" cy="4445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3780000" flipV="1">
            <a:off x="1765411" y="1180633"/>
            <a:ext cx="30152" cy="684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 flipV="1">
            <a:off x="1714705" y="1180077"/>
            <a:ext cx="30152" cy="4445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240000" flipH="1" flipV="1">
            <a:off x="1708256" y="1006152"/>
            <a:ext cx="16332" cy="1872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4380000" flipV="1">
            <a:off x="1783889" y="1064124"/>
            <a:ext cx="30152" cy="1044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5774478" y="6208076"/>
            <a:ext cx="5040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265826" y="608272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26</a:t>
            </a:r>
          </a:p>
        </p:txBody>
      </p:sp>
      <p:cxnSp>
        <p:nvCxnSpPr>
          <p:cNvPr id="16" name="Gerade Verbindung 15"/>
          <p:cNvCxnSpPr/>
          <p:nvPr/>
        </p:nvCxnSpPr>
        <p:spPr>
          <a:xfrm rot="-60000">
            <a:off x="497950" y="5065350"/>
            <a:ext cx="302433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60000" flipV="1">
            <a:off x="3500618" y="5029039"/>
            <a:ext cx="2520281" cy="2840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-60000" flipV="1">
            <a:off x="3121074" y="4221088"/>
            <a:ext cx="2814" cy="81081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6718792" y="6207549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208216" y="608317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30</a:t>
            </a:r>
          </a:p>
        </p:txBody>
      </p:sp>
      <p:cxnSp>
        <p:nvCxnSpPr>
          <p:cNvPr id="22" name="Gerade Verbindung 21"/>
          <p:cNvCxnSpPr/>
          <p:nvPr/>
        </p:nvCxnSpPr>
        <p:spPr>
          <a:xfrm rot="-60000">
            <a:off x="899592" y="730084"/>
            <a:ext cx="1584176" cy="2885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ussdiagramm: Zusammenführung 23"/>
          <p:cNvSpPr/>
          <p:nvPr/>
        </p:nvSpPr>
        <p:spPr>
          <a:xfrm>
            <a:off x="899592" y="78766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" name="Minus 24"/>
          <p:cNvSpPr/>
          <p:nvPr/>
        </p:nvSpPr>
        <p:spPr>
          <a:xfrm rot="-60000">
            <a:off x="1145882" y="587277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26" name="Flussdiagramm: Zusammenführung 25"/>
          <p:cNvSpPr/>
          <p:nvPr/>
        </p:nvSpPr>
        <p:spPr>
          <a:xfrm>
            <a:off x="991795" y="78766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" name="Flussdiagramm: Zusammenführung 26"/>
          <p:cNvSpPr/>
          <p:nvPr/>
        </p:nvSpPr>
        <p:spPr>
          <a:xfrm>
            <a:off x="1420958" y="7820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" name="Flussdiagramm: Zusammenführung 27"/>
          <p:cNvSpPr/>
          <p:nvPr/>
        </p:nvSpPr>
        <p:spPr>
          <a:xfrm>
            <a:off x="1723415" y="7820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9" name="Flussdiagramm: Zusammenführung 28"/>
          <p:cNvSpPr/>
          <p:nvPr/>
        </p:nvSpPr>
        <p:spPr>
          <a:xfrm>
            <a:off x="2362832" y="77901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0" name="Minus 24">
            <a:extLst>
              <a:ext uri="{FF2B5EF4-FFF2-40B4-BE49-F238E27FC236}">
                <a16:creationId xmlns:a16="http://schemas.microsoft.com/office/drawing/2014/main" id="{4666E05B-E104-49D8-A5EA-7666F95C9AE2}"/>
              </a:ext>
            </a:extLst>
          </p:cNvPr>
          <p:cNvSpPr/>
          <p:nvPr/>
        </p:nvSpPr>
        <p:spPr>
          <a:xfrm>
            <a:off x="4932040" y="6304205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9BE001C-B2E6-469F-A116-057F5D9DFCC0}"/>
              </a:ext>
            </a:extLst>
          </p:cNvPr>
          <p:cNvSpPr txBox="1"/>
          <p:nvPr/>
        </p:nvSpPr>
        <p:spPr>
          <a:xfrm>
            <a:off x="5032461" y="6259378"/>
            <a:ext cx="1976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Bushaltestellen (LBW bzw. massiv)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89024" y="6165601"/>
            <a:ext cx="504056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93080" y="603670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</a:t>
            </a:r>
          </a:p>
        </p:txBody>
      </p:sp>
      <p:cxnSp>
        <p:nvCxnSpPr>
          <p:cNvPr id="5" name="Gerade Verbindung 4"/>
          <p:cNvCxnSpPr/>
          <p:nvPr/>
        </p:nvCxnSpPr>
        <p:spPr>
          <a:xfrm rot="60000" flipV="1">
            <a:off x="4417100" y="183198"/>
            <a:ext cx="72008" cy="19260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887076" y="6333168"/>
            <a:ext cx="50405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372578" y="620805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11</a:t>
            </a:r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2687378" y="4589430"/>
            <a:ext cx="1281992" cy="64804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1403648" y="5229200"/>
            <a:ext cx="1295864" cy="6563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-60000" flipV="1">
            <a:off x="818929" y="5871502"/>
            <a:ext cx="630482" cy="31688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202424" y="6188092"/>
            <a:ext cx="630482" cy="31688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5796136" y="6166876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281638" y="604176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22</a:t>
            </a:r>
          </a:p>
        </p:txBody>
      </p:sp>
      <p:cxnSp>
        <p:nvCxnSpPr>
          <p:cNvPr id="15" name="Gerade Verbindung 14"/>
          <p:cNvCxnSpPr/>
          <p:nvPr/>
        </p:nvCxnSpPr>
        <p:spPr>
          <a:xfrm flipV="1">
            <a:off x="4923764" y="4190460"/>
            <a:ext cx="3456384" cy="115212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792220" y="6332231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283332" y="620711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23</a:t>
            </a:r>
          </a:p>
        </p:txBody>
      </p:sp>
      <p:cxnSp>
        <p:nvCxnSpPr>
          <p:cNvPr id="19" name="Gerade Verbindung 18"/>
          <p:cNvCxnSpPr/>
          <p:nvPr/>
        </p:nvCxnSpPr>
        <p:spPr>
          <a:xfrm rot="60000">
            <a:off x="8050667" y="2453625"/>
            <a:ext cx="360040" cy="172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6722714" y="6168349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7208216" y="604323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25</a:t>
            </a:r>
          </a:p>
        </p:txBody>
      </p:sp>
      <p:cxnSp>
        <p:nvCxnSpPr>
          <p:cNvPr id="23" name="Gerade Verbindung 22"/>
          <p:cNvCxnSpPr/>
          <p:nvPr/>
        </p:nvCxnSpPr>
        <p:spPr>
          <a:xfrm rot="60000" flipV="1">
            <a:off x="3272505" y="1941318"/>
            <a:ext cx="1630800" cy="5976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>
            <a:off x="4887076" y="6218412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72578" y="609329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14</a:t>
            </a:r>
          </a:p>
        </p:txBody>
      </p:sp>
      <p:cxnSp>
        <p:nvCxnSpPr>
          <p:cNvPr id="7" name="Gerade Verbindung 6"/>
          <p:cNvCxnSpPr/>
          <p:nvPr/>
        </p:nvCxnSpPr>
        <p:spPr>
          <a:xfrm rot="60000">
            <a:off x="5692004" y="3356992"/>
            <a:ext cx="144016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-660000">
            <a:off x="5661324" y="3501008"/>
            <a:ext cx="71986" cy="2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1020000">
            <a:off x="5614211" y="3507169"/>
            <a:ext cx="144016" cy="34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60000">
            <a:off x="5558511" y="2854154"/>
            <a:ext cx="144016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540000">
            <a:off x="5509728" y="2633844"/>
            <a:ext cx="71987" cy="2184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900000">
            <a:off x="5485496" y="2408507"/>
            <a:ext cx="71987" cy="2184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240000">
            <a:off x="5130819" y="2252484"/>
            <a:ext cx="397873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240000">
            <a:off x="4867175" y="2125713"/>
            <a:ext cx="279079" cy="106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600000">
            <a:off x="4608711" y="1988920"/>
            <a:ext cx="279079" cy="106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rot="420000">
            <a:off x="4056082" y="1634753"/>
            <a:ext cx="586800" cy="2974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60000">
            <a:off x="3419872" y="1568697"/>
            <a:ext cx="630000" cy="66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-2280000">
            <a:off x="4059107" y="1566045"/>
            <a:ext cx="18000" cy="548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60000" flipV="1">
            <a:off x="2806710" y="1553514"/>
            <a:ext cx="61560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rot="-540000" flipV="1">
            <a:off x="2240934" y="1809181"/>
            <a:ext cx="58680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2066006" y="1799585"/>
            <a:ext cx="216024" cy="27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rot="120000" flipH="1">
            <a:off x="2076108" y="745656"/>
            <a:ext cx="648072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-300000" flipH="1">
            <a:off x="2734476" y="608282"/>
            <a:ext cx="176400" cy="143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rot="-720000" flipH="1">
            <a:off x="2894388" y="515346"/>
            <a:ext cx="144015" cy="71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rot="-720000" flipH="1">
            <a:off x="3019858" y="418856"/>
            <a:ext cx="144015" cy="71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rot="240000" flipH="1">
            <a:off x="3158559" y="246990"/>
            <a:ext cx="273600" cy="171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rot="-120000" flipV="1">
            <a:off x="1571474" y="1818633"/>
            <a:ext cx="504056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rot="-120000" flipV="1">
            <a:off x="1698823" y="2087618"/>
            <a:ext cx="568921" cy="556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rot="-600000" flipV="1">
            <a:off x="1492263" y="2672063"/>
            <a:ext cx="230400" cy="720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rot="1380000" flipV="1">
            <a:off x="1533488" y="2606909"/>
            <a:ext cx="32274" cy="12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>
            <a:off x="881456" y="2500039"/>
            <a:ext cx="639439" cy="216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rot="420000" flipH="1">
            <a:off x="1055513" y="2634531"/>
            <a:ext cx="224656" cy="39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>
            <a:off x="1259632" y="2708920"/>
            <a:ext cx="247968" cy="53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 flipH="1">
            <a:off x="899592" y="3011238"/>
            <a:ext cx="136127" cy="57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 rot="360000" flipH="1">
            <a:off x="750814" y="3059436"/>
            <a:ext cx="144512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/>
          <p:nvPr/>
        </p:nvCxnSpPr>
        <p:spPr>
          <a:xfrm flipH="1">
            <a:off x="590131" y="3196309"/>
            <a:ext cx="15526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rot="-420000" flipH="1">
            <a:off x="319343" y="3421857"/>
            <a:ext cx="288000" cy="1522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/>
        </p:nvCxnSpPr>
        <p:spPr>
          <a:xfrm flipH="1">
            <a:off x="179512" y="3580159"/>
            <a:ext cx="159083" cy="4969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 flipH="1">
            <a:off x="179512" y="4068211"/>
            <a:ext cx="2023" cy="1624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/>
          <p:nvPr/>
        </p:nvCxnSpPr>
        <p:spPr>
          <a:xfrm rot="-240000">
            <a:off x="184274" y="4223570"/>
            <a:ext cx="61600" cy="216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/>
          <p:nvPr/>
        </p:nvCxnSpPr>
        <p:spPr>
          <a:xfrm flipH="1">
            <a:off x="249717" y="4428644"/>
            <a:ext cx="2023" cy="9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 flipH="1">
            <a:off x="179512" y="4509120"/>
            <a:ext cx="73471" cy="18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>
            <a:off x="175074" y="4653136"/>
            <a:ext cx="4438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/>
          <p:cNvCxnSpPr/>
          <p:nvPr/>
        </p:nvCxnSpPr>
        <p:spPr>
          <a:xfrm>
            <a:off x="179512" y="5008414"/>
            <a:ext cx="216024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>
            <a:off x="390774" y="5363692"/>
            <a:ext cx="216024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599655" y="5574954"/>
            <a:ext cx="288032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>
          <a:xfrm rot="-540000">
            <a:off x="865680" y="5623152"/>
            <a:ext cx="216000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rot="-420000" flipH="1">
            <a:off x="1045989" y="5673153"/>
            <a:ext cx="21249" cy="10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/>
          <p:cNvCxnSpPr/>
          <p:nvPr/>
        </p:nvCxnSpPr>
        <p:spPr>
          <a:xfrm rot="60000">
            <a:off x="1051329" y="5776692"/>
            <a:ext cx="853994" cy="102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123"/>
          <p:cNvCxnSpPr/>
          <p:nvPr/>
        </p:nvCxnSpPr>
        <p:spPr>
          <a:xfrm rot="-60000">
            <a:off x="1895792" y="5881753"/>
            <a:ext cx="51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rot="-240000">
            <a:off x="2411760" y="5865367"/>
            <a:ext cx="216024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131"/>
          <p:cNvCxnSpPr/>
          <p:nvPr/>
        </p:nvCxnSpPr>
        <p:spPr>
          <a:xfrm rot="180000">
            <a:off x="2630165" y="6149420"/>
            <a:ext cx="288032" cy="128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133"/>
          <p:cNvCxnSpPr/>
          <p:nvPr/>
        </p:nvCxnSpPr>
        <p:spPr>
          <a:xfrm rot="420000">
            <a:off x="2916394" y="6090915"/>
            <a:ext cx="7193" cy="200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>
            <a:off x="2850951" y="6076629"/>
            <a:ext cx="75894" cy="625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137"/>
          <p:cNvCxnSpPr/>
          <p:nvPr/>
        </p:nvCxnSpPr>
        <p:spPr>
          <a:xfrm rot="-480000" flipH="1" flipV="1">
            <a:off x="2913436" y="6069486"/>
            <a:ext cx="208880" cy="23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140"/>
          <p:cNvCxnSpPr/>
          <p:nvPr/>
        </p:nvCxnSpPr>
        <p:spPr>
          <a:xfrm>
            <a:off x="2915816" y="6285510"/>
            <a:ext cx="144016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143"/>
          <p:cNvCxnSpPr/>
          <p:nvPr/>
        </p:nvCxnSpPr>
        <p:spPr>
          <a:xfrm rot="-360000">
            <a:off x="3057451" y="6335511"/>
            <a:ext cx="367183" cy="1011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146"/>
          <p:cNvCxnSpPr/>
          <p:nvPr/>
        </p:nvCxnSpPr>
        <p:spPr>
          <a:xfrm flipH="1">
            <a:off x="3115173" y="5630295"/>
            <a:ext cx="648072" cy="431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 rot="-60000">
            <a:off x="3424635" y="6409994"/>
            <a:ext cx="74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155"/>
          <p:cNvCxnSpPr/>
          <p:nvPr/>
        </p:nvCxnSpPr>
        <p:spPr>
          <a:xfrm flipH="1">
            <a:off x="3756102" y="5440462"/>
            <a:ext cx="296315" cy="192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rot="-180000" flipH="1">
            <a:off x="4046517" y="5327399"/>
            <a:ext cx="216022" cy="10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161"/>
          <p:cNvCxnSpPr/>
          <p:nvPr/>
        </p:nvCxnSpPr>
        <p:spPr>
          <a:xfrm flipH="1">
            <a:off x="4253015" y="5315494"/>
            <a:ext cx="517099" cy="80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163"/>
          <p:cNvCxnSpPr/>
          <p:nvPr/>
        </p:nvCxnSpPr>
        <p:spPr>
          <a:xfrm flipH="1" flipV="1">
            <a:off x="4768976" y="5315494"/>
            <a:ext cx="454616" cy="41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165"/>
          <p:cNvCxnSpPr/>
          <p:nvPr/>
        </p:nvCxnSpPr>
        <p:spPr>
          <a:xfrm rot="-180000" flipH="1">
            <a:off x="5212929" y="5347025"/>
            <a:ext cx="36004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168"/>
          <p:cNvCxnSpPr/>
          <p:nvPr/>
        </p:nvCxnSpPr>
        <p:spPr>
          <a:xfrm flipH="1">
            <a:off x="5562867" y="5205390"/>
            <a:ext cx="216024" cy="135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171"/>
          <p:cNvCxnSpPr/>
          <p:nvPr/>
        </p:nvCxnSpPr>
        <p:spPr>
          <a:xfrm rot="-60000" flipH="1">
            <a:off x="5769945" y="4859636"/>
            <a:ext cx="144016" cy="351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Gerade Verbindung 173"/>
          <p:cNvCxnSpPr/>
          <p:nvPr/>
        </p:nvCxnSpPr>
        <p:spPr>
          <a:xfrm>
            <a:off x="5903061" y="4291299"/>
            <a:ext cx="6138" cy="570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Gerade Verbindung 176"/>
          <p:cNvCxnSpPr/>
          <p:nvPr/>
        </p:nvCxnSpPr>
        <p:spPr>
          <a:xfrm>
            <a:off x="5834810" y="3861048"/>
            <a:ext cx="49439" cy="2886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178"/>
          <p:cNvCxnSpPr/>
          <p:nvPr/>
        </p:nvCxnSpPr>
        <p:spPr>
          <a:xfrm rot="-420000">
            <a:off x="5892172" y="4146686"/>
            <a:ext cx="0" cy="147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Flussdiagramm: Zusammenführung 180"/>
          <p:cNvSpPr/>
          <p:nvPr/>
        </p:nvSpPr>
        <p:spPr>
          <a:xfrm>
            <a:off x="1130474" y="28910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2" name="Flussdiagramm: Zusammenführung 181"/>
          <p:cNvSpPr/>
          <p:nvPr/>
        </p:nvSpPr>
        <p:spPr>
          <a:xfrm>
            <a:off x="1475656" y="27809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3" name="Flussdiagramm: Zusammenführung 182"/>
          <p:cNvSpPr/>
          <p:nvPr/>
        </p:nvSpPr>
        <p:spPr>
          <a:xfrm>
            <a:off x="1603797" y="25649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4" name="Flussdiagramm: Zusammenführung 183"/>
          <p:cNvSpPr/>
          <p:nvPr/>
        </p:nvSpPr>
        <p:spPr>
          <a:xfrm>
            <a:off x="1738288" y="22768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5" name="Flussdiagramm: Zusammenführung 184"/>
          <p:cNvSpPr/>
          <p:nvPr/>
        </p:nvSpPr>
        <p:spPr>
          <a:xfrm>
            <a:off x="1954312" y="192635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6" name="Flussdiagramm: Zusammenführung 185"/>
          <p:cNvSpPr/>
          <p:nvPr/>
        </p:nvSpPr>
        <p:spPr>
          <a:xfrm>
            <a:off x="2123728" y="187974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7" name="Flussdiagramm: Zusammenführung 186"/>
          <p:cNvSpPr/>
          <p:nvPr/>
        </p:nvSpPr>
        <p:spPr>
          <a:xfrm>
            <a:off x="2048545" y="17728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8" name="Flussdiagramm: Zusammenführung 187"/>
          <p:cNvSpPr/>
          <p:nvPr/>
        </p:nvSpPr>
        <p:spPr>
          <a:xfrm>
            <a:off x="2149128" y="162562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9" name="Flussdiagramm: Zusammenführung 188"/>
          <p:cNvSpPr/>
          <p:nvPr/>
        </p:nvSpPr>
        <p:spPr>
          <a:xfrm>
            <a:off x="2327052" y="13217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0" name="Flussdiagramm: Zusammenführung 189"/>
          <p:cNvSpPr/>
          <p:nvPr/>
        </p:nvSpPr>
        <p:spPr>
          <a:xfrm>
            <a:off x="2418110" y="117770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1" name="Flussdiagramm: Zusammenführung 190"/>
          <p:cNvSpPr/>
          <p:nvPr/>
        </p:nvSpPr>
        <p:spPr>
          <a:xfrm>
            <a:off x="2640484" y="8472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2" name="Flussdiagramm: Zusammenführung 191"/>
          <p:cNvSpPr/>
          <p:nvPr/>
        </p:nvSpPr>
        <p:spPr>
          <a:xfrm>
            <a:off x="2758083" y="64722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3" name="Flussdiagramm: Zusammenführung 192"/>
          <p:cNvSpPr/>
          <p:nvPr/>
        </p:nvSpPr>
        <p:spPr>
          <a:xfrm>
            <a:off x="3040782" y="3856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4" name="Flussdiagramm: Zusammenführung 193"/>
          <p:cNvSpPr/>
          <p:nvPr/>
        </p:nvSpPr>
        <p:spPr>
          <a:xfrm>
            <a:off x="3327797" y="2288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3" name="Minus 82"/>
          <p:cNvSpPr/>
          <p:nvPr/>
        </p:nvSpPr>
        <p:spPr>
          <a:xfrm>
            <a:off x="5833464" y="6132077"/>
            <a:ext cx="239531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86" name="Minus 85"/>
          <p:cNvSpPr/>
          <p:nvPr/>
        </p:nvSpPr>
        <p:spPr>
          <a:xfrm rot="1260000">
            <a:off x="1165457" y="2583954"/>
            <a:ext cx="9551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87" name="Minus 86"/>
          <p:cNvSpPr/>
          <p:nvPr/>
        </p:nvSpPr>
        <p:spPr>
          <a:xfrm rot="4320000">
            <a:off x="5681355" y="3543506"/>
            <a:ext cx="9551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E8861695-770F-44AD-B17C-100E9A0974D6}"/>
              </a:ext>
            </a:extLst>
          </p:cNvPr>
          <p:cNvSpPr txBox="1"/>
          <p:nvPr/>
        </p:nvSpPr>
        <p:spPr>
          <a:xfrm>
            <a:off x="6156176" y="6093296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Bushaltestellen (LBW</a:t>
            </a:r>
          </a:p>
          <a:p>
            <a:r>
              <a:rPr lang="de-DE" sz="1000" dirty="0"/>
              <a:t>bzw. massiv)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>
            <a:off x="4887076" y="6218412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72578" y="609329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21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03812" y="777118"/>
            <a:ext cx="1238400" cy="21602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691680" y="1017970"/>
            <a:ext cx="936104" cy="14401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2623646" y="1161986"/>
            <a:ext cx="940242" cy="10677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3563888" y="1268760"/>
            <a:ext cx="360040" cy="720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-120000">
            <a:off x="3920753" y="1337593"/>
            <a:ext cx="360040" cy="14401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265566" y="1468909"/>
            <a:ext cx="2157434" cy="92456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60000">
            <a:off x="6410300" y="2401838"/>
            <a:ext cx="966837" cy="38226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-240000">
            <a:off x="7368629" y="2777753"/>
            <a:ext cx="453256" cy="593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120000" flipV="1">
            <a:off x="7809925" y="2800772"/>
            <a:ext cx="205200" cy="2109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Bildschirmpräsentation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Carsten Hübner</dc:creator>
  <cp:lastModifiedBy>Hübner, Carsten</cp:lastModifiedBy>
  <cp:revision>238</cp:revision>
  <cp:lastPrinted>2020-07-23T13:23:56Z</cp:lastPrinted>
  <dcterms:created xsi:type="dcterms:W3CDTF">2019-06-25T15:18:50Z</dcterms:created>
  <dcterms:modified xsi:type="dcterms:W3CDTF">2021-07-19T12:39:47Z</dcterms:modified>
</cp:coreProperties>
</file>